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x="18288000" cy="10287000"/>
  <p:notesSz cx="6858000" cy="9144000"/>
  <p:embeddedFontLst>
    <p:embeddedFont>
      <p:font typeface="Bricolage Grotesque Bold" charset="1" panose="020B0605040402000204"/>
      <p:regular r:id="rId19"/>
    </p:embeddedFont>
    <p:embeddedFont>
      <p:font typeface="Canva Sans Bold" charset="1" panose="020B0803030501040103"/>
      <p:regular r:id="rId20"/>
    </p:embeddedFont>
    <p:embeddedFont>
      <p:font typeface="Canva Sans" charset="1" panose="020B0503030501040103"/>
      <p:regular r:id="rId21"/>
    </p:embeddedFont>
    <p:embeddedFont>
      <p:font typeface="Bricolage Grotesque" charset="1" panose="020B0605040402000204"/>
      <p:regular r:id="rId22"/>
    </p:embeddedFont>
    <p:embeddedFont>
      <p:font typeface="Roboto Bold" charset="1" panose="02000000000000000000"/>
      <p:regular r:id="rId23"/>
    </p:embeddedFont>
    <p:embeddedFont>
      <p:font typeface="Dekko" charset="1" panose="00000500000000000000"/>
      <p:regular r:id="rId24"/>
    </p:embeddedFont>
    <p:embeddedFont>
      <p:font typeface="Fredoka" charset="1" panose="02000000000000000000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jpe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4.png" Type="http://schemas.openxmlformats.org/officeDocument/2006/relationships/image"/><Relationship Id="rId3" Target="../media/image45.svg" Type="http://schemas.openxmlformats.org/officeDocument/2006/relationships/image"/><Relationship Id="rId4" Target="../media/image46.png" Type="http://schemas.openxmlformats.org/officeDocument/2006/relationships/image"/><Relationship Id="rId5" Target="../media/image47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8.png" Type="http://schemas.openxmlformats.org/officeDocument/2006/relationships/image"/><Relationship Id="rId3" Target="../media/image49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11.png" Type="http://schemas.openxmlformats.org/officeDocument/2006/relationships/image"/><Relationship Id="rId9" Target="../media/image12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3.png" Type="http://schemas.openxmlformats.org/officeDocument/2006/relationships/image"/><Relationship Id="rId11" Target="../media/image24.svg" Type="http://schemas.openxmlformats.org/officeDocument/2006/relationships/image"/><Relationship Id="rId12" Target="../media/image25.png" Type="http://schemas.openxmlformats.org/officeDocument/2006/relationships/image"/><Relationship Id="rId13" Target="../media/image26.svg" Type="http://schemas.openxmlformats.org/officeDocument/2006/relationships/image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17.png" Type="http://schemas.openxmlformats.org/officeDocument/2006/relationships/image"/><Relationship Id="rId5" Target="../media/image18.svg" Type="http://schemas.openxmlformats.org/officeDocument/2006/relationships/image"/><Relationship Id="rId6" Target="../media/image19.png" Type="http://schemas.openxmlformats.org/officeDocument/2006/relationships/image"/><Relationship Id="rId7" Target="../media/image20.svg" Type="http://schemas.openxmlformats.org/officeDocument/2006/relationships/image"/><Relationship Id="rId8" Target="../media/image21.png" Type="http://schemas.openxmlformats.org/officeDocument/2006/relationships/image"/><Relationship Id="rId9" Target="../media/image22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Relationship Id="rId3" Target="../media/image28.svg" Type="http://schemas.openxmlformats.org/officeDocument/2006/relationships/image"/><Relationship Id="rId4" Target="../media/image29.svg" Type="http://schemas.openxmlformats.org/officeDocument/2006/relationships/image"/><Relationship Id="rId5" Target="../media/image30.svg" Type="http://schemas.openxmlformats.org/officeDocument/2006/relationships/image"/><Relationship Id="rId6" Target="../media/image31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png" Type="http://schemas.openxmlformats.org/officeDocument/2006/relationships/image"/><Relationship Id="rId3" Target="../media/image33.svg" Type="http://schemas.openxmlformats.org/officeDocument/2006/relationships/image"/><Relationship Id="rId4" Target="../media/image34.png" Type="http://schemas.openxmlformats.org/officeDocument/2006/relationships/image"/><Relationship Id="rId5" Target="../media/image35.svg" Type="http://schemas.openxmlformats.org/officeDocument/2006/relationships/image"/><Relationship Id="rId6" Target="../media/image36.png" Type="http://schemas.openxmlformats.org/officeDocument/2006/relationships/image"/><Relationship Id="rId7" Target="../media/image37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8.png" Type="http://schemas.openxmlformats.org/officeDocument/2006/relationships/image"/><Relationship Id="rId3" Target="../media/image39.svg" Type="http://schemas.openxmlformats.org/officeDocument/2006/relationships/image"/><Relationship Id="rId4" Target="../media/image40.png" Type="http://schemas.openxmlformats.org/officeDocument/2006/relationships/image"/><Relationship Id="rId5" Target="../media/image41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2.png" Type="http://schemas.openxmlformats.org/officeDocument/2006/relationships/image"/><Relationship Id="rId3" Target="../media/image43.svg" Type="http://schemas.openxmlformats.org/officeDocument/2006/relationships/image"/><Relationship Id="rId4" Target="../media/image44.png" Type="http://schemas.openxmlformats.org/officeDocument/2006/relationships/image"/><Relationship Id="rId5" Target="../media/image45.svg" Type="http://schemas.openxmlformats.org/officeDocument/2006/relationships/image"/><Relationship Id="rId6" Target="../media/image46.png" Type="http://schemas.openxmlformats.org/officeDocument/2006/relationships/image"/><Relationship Id="rId7" Target="../media/image47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7747" r="-5330" b="-4599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452850" y="1603290"/>
            <a:ext cx="13382300" cy="7527544"/>
          </a:xfrm>
          <a:custGeom>
            <a:avLst/>
            <a:gdLst/>
            <a:ahLst/>
            <a:cxnLst/>
            <a:rect r="r" b="b" t="t" l="l"/>
            <a:pathLst>
              <a:path h="7527544" w="13382300">
                <a:moveTo>
                  <a:pt x="0" y="0"/>
                </a:moveTo>
                <a:lnTo>
                  <a:pt x="13382300" y="0"/>
                </a:lnTo>
                <a:lnTo>
                  <a:pt x="13382300" y="7527544"/>
                </a:lnTo>
                <a:lnTo>
                  <a:pt x="0" y="75275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2260506">
            <a:off x="864886" y="-4864050"/>
            <a:ext cx="15980083" cy="12264713"/>
          </a:xfrm>
          <a:custGeom>
            <a:avLst/>
            <a:gdLst/>
            <a:ahLst/>
            <a:cxnLst/>
            <a:rect r="r" b="b" t="t" l="l"/>
            <a:pathLst>
              <a:path h="12264713" w="15980083">
                <a:moveTo>
                  <a:pt x="0" y="0"/>
                </a:moveTo>
                <a:lnTo>
                  <a:pt x="15980083" y="0"/>
                </a:lnTo>
                <a:lnTo>
                  <a:pt x="15980083" y="12264714"/>
                </a:lnTo>
                <a:lnTo>
                  <a:pt x="0" y="1226471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true" rot="2260506">
            <a:off x="620671" y="3430461"/>
            <a:ext cx="17046659" cy="13083311"/>
          </a:xfrm>
          <a:custGeom>
            <a:avLst/>
            <a:gdLst/>
            <a:ahLst/>
            <a:cxnLst/>
            <a:rect r="r" b="b" t="t" l="l"/>
            <a:pathLst>
              <a:path h="13083311" w="17046659">
                <a:moveTo>
                  <a:pt x="17046658" y="13083311"/>
                </a:moveTo>
                <a:lnTo>
                  <a:pt x="0" y="13083311"/>
                </a:lnTo>
                <a:lnTo>
                  <a:pt x="0" y="0"/>
                </a:lnTo>
                <a:lnTo>
                  <a:pt x="17046658" y="0"/>
                </a:lnTo>
                <a:lnTo>
                  <a:pt x="17046658" y="13083311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452850" y="544513"/>
            <a:ext cx="12648605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 b="true">
                <a:solidFill>
                  <a:srgbClr val="000000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Proportional Representation (PR) System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021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166259" y="5148366"/>
            <a:ext cx="3390154" cy="3247349"/>
            <a:chOff x="0" y="0"/>
            <a:chExt cx="892880" cy="85526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92880" cy="855269"/>
            </a:xfrm>
            <a:custGeom>
              <a:avLst/>
              <a:gdLst/>
              <a:ahLst/>
              <a:cxnLst/>
              <a:rect r="r" b="b" t="t" l="l"/>
              <a:pathLst>
                <a:path h="855269" w="892880">
                  <a:moveTo>
                    <a:pt x="52524" y="0"/>
                  </a:moveTo>
                  <a:lnTo>
                    <a:pt x="840356" y="0"/>
                  </a:lnTo>
                  <a:cubicBezTo>
                    <a:pt x="869364" y="0"/>
                    <a:pt x="892880" y="23516"/>
                    <a:pt x="892880" y="52524"/>
                  </a:cubicBezTo>
                  <a:lnTo>
                    <a:pt x="892880" y="802745"/>
                  </a:lnTo>
                  <a:cubicBezTo>
                    <a:pt x="892880" y="816675"/>
                    <a:pt x="887346" y="830035"/>
                    <a:pt x="877496" y="839885"/>
                  </a:cubicBezTo>
                  <a:cubicBezTo>
                    <a:pt x="867646" y="849735"/>
                    <a:pt x="854287" y="855269"/>
                    <a:pt x="840356" y="855269"/>
                  </a:cubicBezTo>
                  <a:lnTo>
                    <a:pt x="52524" y="855269"/>
                  </a:lnTo>
                  <a:cubicBezTo>
                    <a:pt x="38594" y="855269"/>
                    <a:pt x="25234" y="849735"/>
                    <a:pt x="15384" y="839885"/>
                  </a:cubicBezTo>
                  <a:cubicBezTo>
                    <a:pt x="5534" y="830035"/>
                    <a:pt x="0" y="816675"/>
                    <a:pt x="0" y="802745"/>
                  </a:cubicBezTo>
                  <a:lnTo>
                    <a:pt x="0" y="52524"/>
                  </a:lnTo>
                  <a:cubicBezTo>
                    <a:pt x="0" y="38594"/>
                    <a:pt x="5534" y="25234"/>
                    <a:pt x="15384" y="15384"/>
                  </a:cubicBezTo>
                  <a:cubicBezTo>
                    <a:pt x="25234" y="5534"/>
                    <a:pt x="38594" y="0"/>
                    <a:pt x="52524" y="0"/>
                  </a:cubicBezTo>
                  <a:close/>
                </a:path>
              </a:pathLst>
            </a:custGeom>
            <a:solidFill>
              <a:srgbClr val="18557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892880" cy="9028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5400000">
            <a:off x="3441835" y="2617010"/>
            <a:ext cx="2832864" cy="3092237"/>
          </a:xfrm>
          <a:custGeom>
            <a:avLst/>
            <a:gdLst/>
            <a:ahLst/>
            <a:cxnLst/>
            <a:rect r="r" b="b" t="t" l="l"/>
            <a:pathLst>
              <a:path h="3092237" w="2832864">
                <a:moveTo>
                  <a:pt x="0" y="0"/>
                </a:moveTo>
                <a:lnTo>
                  <a:pt x="2832865" y="0"/>
                </a:lnTo>
                <a:lnTo>
                  <a:pt x="2832865" y="3092237"/>
                </a:lnTo>
                <a:lnTo>
                  <a:pt x="0" y="3092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-144606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166259" y="6303572"/>
            <a:ext cx="3390154" cy="2111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799" indent="-215899" lvl="1">
              <a:lnSpc>
                <a:spcPts val="2799"/>
              </a:lnSpc>
              <a:buFont typeface="Arial"/>
              <a:buChar char="•"/>
            </a:pPr>
            <a:r>
              <a:rPr lang="en-US" b="true" sz="1999">
                <a:solidFill>
                  <a:srgbClr val="FFFFFF">
                    <a:alpha val="84706"/>
                  </a:srgbClr>
                </a:solidFill>
                <a:latin typeface="Roboto Bold"/>
                <a:ea typeface="Roboto Bold"/>
                <a:cs typeface="Roboto Bold"/>
                <a:sym typeface="Roboto Bold"/>
              </a:rPr>
              <a:t>Fewer MPs tied to specific areas</a:t>
            </a:r>
          </a:p>
          <a:p>
            <a:pPr algn="l" marL="431799" indent="-215899" lvl="1">
              <a:lnSpc>
                <a:spcPts val="2799"/>
              </a:lnSpc>
              <a:buFont typeface="Arial"/>
              <a:buChar char="•"/>
            </a:pPr>
            <a:r>
              <a:rPr lang="en-US" b="true" sz="1999">
                <a:solidFill>
                  <a:srgbClr val="FFFFFF">
                    <a:alpha val="84706"/>
                  </a:srgbClr>
                </a:solidFill>
                <a:latin typeface="Roboto Bold"/>
                <a:ea typeface="Roboto Bold"/>
                <a:cs typeface="Roboto Bold"/>
                <a:sym typeface="Roboto Bold"/>
              </a:rPr>
              <a:t>Less direct accountability</a:t>
            </a:r>
          </a:p>
          <a:p>
            <a:pPr algn="l" marL="431799" indent="-215899" lvl="1">
              <a:lnSpc>
                <a:spcPts val="2799"/>
              </a:lnSpc>
              <a:buFont typeface="Arial"/>
              <a:buChar char="•"/>
            </a:pPr>
            <a:r>
              <a:rPr lang="en-US" b="true" sz="1999">
                <a:solidFill>
                  <a:srgbClr val="FFFFFF">
                    <a:alpha val="84706"/>
                  </a:srgbClr>
                </a:solidFill>
                <a:latin typeface="Roboto Bold"/>
                <a:ea typeface="Roboto Bold"/>
                <a:cs typeface="Roboto Bold"/>
                <a:sym typeface="Roboto Bold"/>
              </a:rPr>
              <a:t>More party loyalty than people loyalty</a:t>
            </a:r>
          </a:p>
          <a:p>
            <a:pPr algn="ctr">
              <a:lnSpc>
                <a:spcPts val="2799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3565236" y="5609779"/>
            <a:ext cx="2649238" cy="695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60"/>
              </a:lnSpc>
            </a:pPr>
            <a:r>
              <a:rPr lang="en-US" sz="2300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Weak Local Accountability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470621" y="3852045"/>
            <a:ext cx="775294" cy="762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500" b="true">
                <a:solidFill>
                  <a:srgbClr val="20212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04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1112472" y="5167599"/>
            <a:ext cx="3390154" cy="3247349"/>
            <a:chOff x="0" y="0"/>
            <a:chExt cx="892880" cy="85526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92880" cy="855269"/>
            </a:xfrm>
            <a:custGeom>
              <a:avLst/>
              <a:gdLst/>
              <a:ahLst/>
              <a:cxnLst/>
              <a:rect r="r" b="b" t="t" l="l"/>
              <a:pathLst>
                <a:path h="855269" w="892880">
                  <a:moveTo>
                    <a:pt x="52524" y="0"/>
                  </a:moveTo>
                  <a:lnTo>
                    <a:pt x="840356" y="0"/>
                  </a:lnTo>
                  <a:cubicBezTo>
                    <a:pt x="869364" y="0"/>
                    <a:pt x="892880" y="23516"/>
                    <a:pt x="892880" y="52524"/>
                  </a:cubicBezTo>
                  <a:lnTo>
                    <a:pt x="892880" y="802745"/>
                  </a:lnTo>
                  <a:cubicBezTo>
                    <a:pt x="892880" y="816675"/>
                    <a:pt x="887346" y="830035"/>
                    <a:pt x="877496" y="839885"/>
                  </a:cubicBezTo>
                  <a:cubicBezTo>
                    <a:pt x="867646" y="849735"/>
                    <a:pt x="854287" y="855269"/>
                    <a:pt x="840356" y="855269"/>
                  </a:cubicBezTo>
                  <a:lnTo>
                    <a:pt x="52524" y="855269"/>
                  </a:lnTo>
                  <a:cubicBezTo>
                    <a:pt x="38594" y="855269"/>
                    <a:pt x="25234" y="849735"/>
                    <a:pt x="15384" y="839885"/>
                  </a:cubicBezTo>
                  <a:cubicBezTo>
                    <a:pt x="5534" y="830035"/>
                    <a:pt x="0" y="816675"/>
                    <a:pt x="0" y="802745"/>
                  </a:cubicBezTo>
                  <a:lnTo>
                    <a:pt x="0" y="52524"/>
                  </a:lnTo>
                  <a:cubicBezTo>
                    <a:pt x="0" y="38594"/>
                    <a:pt x="5534" y="25234"/>
                    <a:pt x="15384" y="15384"/>
                  </a:cubicBezTo>
                  <a:cubicBezTo>
                    <a:pt x="25234" y="5534"/>
                    <a:pt x="38594" y="0"/>
                    <a:pt x="52524" y="0"/>
                  </a:cubicBezTo>
                  <a:close/>
                </a:path>
              </a:pathLst>
            </a:custGeom>
            <a:solidFill>
              <a:srgbClr val="D7851C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892880" cy="9028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5400000">
            <a:off x="11388048" y="2636242"/>
            <a:ext cx="2832864" cy="3092237"/>
          </a:xfrm>
          <a:custGeom>
            <a:avLst/>
            <a:gdLst/>
            <a:ahLst/>
            <a:cxnLst/>
            <a:rect r="r" b="b" t="t" l="l"/>
            <a:pathLst>
              <a:path h="3092237" w="2832864">
                <a:moveTo>
                  <a:pt x="0" y="0"/>
                </a:moveTo>
                <a:lnTo>
                  <a:pt x="2832865" y="0"/>
                </a:lnTo>
                <a:lnTo>
                  <a:pt x="2832865" y="3092237"/>
                </a:lnTo>
                <a:lnTo>
                  <a:pt x="0" y="309223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-144606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1112472" y="6348205"/>
            <a:ext cx="3390154" cy="1758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799" indent="-215899" lvl="1">
              <a:lnSpc>
                <a:spcPts val="2799"/>
              </a:lnSpc>
              <a:buFont typeface="Arial"/>
              <a:buChar char="•"/>
            </a:pPr>
            <a:r>
              <a:rPr lang="en-US" b="true" sz="1999">
                <a:solidFill>
                  <a:srgbClr val="FFFFFF">
                    <a:alpha val="84706"/>
                  </a:srgbClr>
                </a:solidFill>
                <a:latin typeface="Roboto Bold"/>
                <a:ea typeface="Roboto Bold"/>
                <a:cs typeface="Roboto Bold"/>
                <a:sym typeface="Roboto Bold"/>
              </a:rPr>
              <a:t>FPTP is deeply rooted</a:t>
            </a:r>
          </a:p>
          <a:p>
            <a:pPr algn="l" marL="431799" indent="-215899" lvl="1">
              <a:lnSpc>
                <a:spcPts val="2799"/>
              </a:lnSpc>
              <a:buFont typeface="Arial"/>
              <a:buChar char="•"/>
            </a:pPr>
            <a:r>
              <a:rPr lang="en-US" b="true" sz="1999">
                <a:solidFill>
                  <a:srgbClr val="FFFFFF">
                    <a:alpha val="84706"/>
                  </a:srgbClr>
                </a:solidFill>
                <a:latin typeface="Roboto Bold"/>
                <a:ea typeface="Roboto Bold"/>
                <a:cs typeface="Roboto Bold"/>
                <a:sym typeface="Roboto Bold"/>
              </a:rPr>
              <a:t>Sudden shift may cause unrest</a:t>
            </a:r>
          </a:p>
          <a:p>
            <a:pPr algn="l" marL="431799" indent="-215899" lvl="1">
              <a:lnSpc>
                <a:spcPts val="2799"/>
              </a:lnSpc>
              <a:buFont typeface="Arial"/>
              <a:buChar char="•"/>
            </a:pPr>
            <a:r>
              <a:rPr lang="en-US" b="true" sz="1999">
                <a:solidFill>
                  <a:srgbClr val="FFFFFF">
                    <a:alpha val="84706"/>
                  </a:srgbClr>
                </a:solidFill>
                <a:latin typeface="Roboto Bold"/>
                <a:ea typeface="Roboto Bold"/>
                <a:cs typeface="Roboto Bold"/>
                <a:sym typeface="Roboto Bold"/>
              </a:rPr>
              <a:t>Needs careful and gradual reform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479861" y="5629011"/>
            <a:ext cx="2649238" cy="695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60"/>
              </a:lnSpc>
            </a:pPr>
            <a:r>
              <a:rPr lang="en-US" sz="2300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Cultural &amp; Practical Concerns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410136" y="3852045"/>
            <a:ext cx="788688" cy="762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500" b="true">
                <a:solidFill>
                  <a:srgbClr val="20212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05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984861" y="487928"/>
            <a:ext cx="12318277" cy="15811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00"/>
              </a:lnSpc>
              <a:spcBef>
                <a:spcPct val="0"/>
              </a:spcBef>
            </a:pPr>
            <a:r>
              <a:rPr lang="en-US" b="true" sz="4500">
                <a:solidFill>
                  <a:srgbClr val="FFFFFF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Challenges and Criticisms of PR in the Bangladeshi Context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9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418795" y="3854309"/>
            <a:ext cx="5021294" cy="1545047"/>
          </a:xfrm>
          <a:custGeom>
            <a:avLst/>
            <a:gdLst/>
            <a:ahLst/>
            <a:cxnLst/>
            <a:rect r="r" b="b" t="t" l="l"/>
            <a:pathLst>
              <a:path h="1545047" w="5021294">
                <a:moveTo>
                  <a:pt x="0" y="0"/>
                </a:moveTo>
                <a:lnTo>
                  <a:pt x="5021295" y="0"/>
                </a:lnTo>
                <a:lnTo>
                  <a:pt x="5021295" y="1545047"/>
                </a:lnTo>
                <a:lnTo>
                  <a:pt x="0" y="15450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82402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3" id="3"/>
          <p:cNvGrpSpPr/>
          <p:nvPr/>
        </p:nvGrpSpPr>
        <p:grpSpPr>
          <a:xfrm rot="0">
            <a:off x="2898729" y="2871908"/>
            <a:ext cx="6043233" cy="1718728"/>
            <a:chOff x="0" y="0"/>
            <a:chExt cx="1735926" cy="49370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735926" cy="493707"/>
            </a:xfrm>
            <a:custGeom>
              <a:avLst/>
              <a:gdLst/>
              <a:ahLst/>
              <a:cxnLst/>
              <a:rect r="r" b="b" t="t" l="l"/>
              <a:pathLst>
                <a:path h="493707" w="1735926">
                  <a:moveTo>
                    <a:pt x="0" y="0"/>
                  </a:moveTo>
                  <a:lnTo>
                    <a:pt x="1735926" y="0"/>
                  </a:lnTo>
                  <a:lnTo>
                    <a:pt x="1735926" y="493707"/>
                  </a:lnTo>
                  <a:lnTo>
                    <a:pt x="0" y="493707"/>
                  </a:lnTo>
                  <a:close/>
                </a:path>
              </a:pathLst>
            </a:custGeom>
            <a:solidFill>
              <a:srgbClr val="386C9C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1735926" cy="550857"/>
            </a:xfrm>
            <a:prstGeom prst="rect">
              <a:avLst/>
            </a:prstGeom>
          </p:spPr>
          <p:txBody>
            <a:bodyPr anchor="ctr" rtlCol="false" tIns="48518" lIns="48518" bIns="48518" rIns="48518"/>
            <a:lstStyle/>
            <a:p>
              <a:pPr algn="ctr">
                <a:lnSpc>
                  <a:spcPts val="2698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3442327" y="3433547"/>
            <a:ext cx="5198279" cy="1287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70998" indent="-185499" lvl="1">
              <a:lnSpc>
                <a:spcPts val="2577"/>
              </a:lnSpc>
              <a:buFont typeface="Arial"/>
              <a:buChar char="•"/>
            </a:pPr>
            <a:r>
              <a:rPr lang="en-US" b="true" sz="1718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Post-election PR interest rising</a:t>
            </a:r>
          </a:p>
          <a:p>
            <a:pPr algn="l" marL="370998" indent="-185499" lvl="1">
              <a:lnSpc>
                <a:spcPts val="2577"/>
              </a:lnSpc>
              <a:buFont typeface="Arial"/>
              <a:buChar char="•"/>
            </a:pPr>
            <a:r>
              <a:rPr lang="en-US" b="true" sz="1718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Goal: End dominance, ensure fairness</a:t>
            </a:r>
          </a:p>
          <a:p>
            <a:pPr algn="l" marL="370998" indent="-185499" lvl="1">
              <a:lnSpc>
                <a:spcPts val="2577"/>
              </a:lnSpc>
              <a:buFont typeface="Arial"/>
              <a:buChar char="•"/>
            </a:pPr>
            <a:r>
              <a:rPr lang="en-US" b="true" sz="1718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Risk: Fuel political instability</a:t>
            </a:r>
          </a:p>
          <a:p>
            <a:pPr algn="l" marL="0" indent="0" lvl="0">
              <a:lnSpc>
                <a:spcPts val="2577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3619312" y="2955911"/>
            <a:ext cx="5198279" cy="3755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3007"/>
              </a:lnSpc>
              <a:spcBef>
                <a:spcPct val="0"/>
              </a:spcBef>
            </a:pPr>
            <a:r>
              <a:rPr lang="en-US" b="true" sz="2147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Current Political Debate</a:t>
            </a:r>
          </a:p>
        </p:txBody>
      </p:sp>
      <p:grpSp>
        <p:nvGrpSpPr>
          <p:cNvPr name="Group 8" id="8"/>
          <p:cNvGrpSpPr/>
          <p:nvPr/>
        </p:nvGrpSpPr>
        <p:grpSpPr>
          <a:xfrm rot="5400000">
            <a:off x="997549" y="2903059"/>
            <a:ext cx="1718728" cy="1656426"/>
            <a:chOff x="0" y="0"/>
            <a:chExt cx="597607" cy="57594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97607" cy="575944"/>
            </a:xfrm>
            <a:custGeom>
              <a:avLst/>
              <a:gdLst/>
              <a:ahLst/>
              <a:cxnLst/>
              <a:rect r="r" b="b" t="t" l="l"/>
              <a:pathLst>
                <a:path h="575944" w="597607">
                  <a:moveTo>
                    <a:pt x="199310" y="556875"/>
                  </a:moveTo>
                  <a:cubicBezTo>
                    <a:pt x="229948" y="568389"/>
                    <a:pt x="264779" y="575944"/>
                    <a:pt x="298964" y="575944"/>
                  </a:cubicBezTo>
                  <a:cubicBezTo>
                    <a:pt x="333151" y="575944"/>
                    <a:pt x="366047" y="569467"/>
                    <a:pt x="396362" y="557954"/>
                  </a:cubicBezTo>
                  <a:cubicBezTo>
                    <a:pt x="397008" y="557594"/>
                    <a:pt x="397652" y="557594"/>
                    <a:pt x="398297" y="557235"/>
                  </a:cubicBezTo>
                  <a:cubicBezTo>
                    <a:pt x="512142" y="511179"/>
                    <a:pt x="595995" y="389566"/>
                    <a:pt x="597607" y="252704"/>
                  </a:cubicBezTo>
                  <a:lnTo>
                    <a:pt x="597607" y="0"/>
                  </a:lnTo>
                  <a:lnTo>
                    <a:pt x="0" y="0"/>
                  </a:lnTo>
                  <a:lnTo>
                    <a:pt x="0" y="252516"/>
                  </a:lnTo>
                  <a:cubicBezTo>
                    <a:pt x="1613" y="390284"/>
                    <a:pt x="84175" y="511900"/>
                    <a:pt x="199310" y="556875"/>
                  </a:cubicBezTo>
                  <a:close/>
                </a:path>
              </a:pathLst>
            </a:custGeom>
            <a:solidFill>
              <a:srgbClr val="386C9C"/>
            </a:solidFill>
            <a:ln w="762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597607" cy="496569"/>
            </a:xfrm>
            <a:prstGeom prst="rect">
              <a:avLst/>
            </a:prstGeom>
          </p:spPr>
          <p:txBody>
            <a:bodyPr anchor="ctr" rtlCol="false" tIns="48518" lIns="48518" bIns="48518" rIns="48518"/>
            <a:lstStyle/>
            <a:p>
              <a:pPr algn="l">
                <a:lnSpc>
                  <a:spcPts val="2763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1936651" y="3900904"/>
            <a:ext cx="5021294" cy="1545047"/>
          </a:xfrm>
          <a:custGeom>
            <a:avLst/>
            <a:gdLst/>
            <a:ahLst/>
            <a:cxnLst/>
            <a:rect r="r" b="b" t="t" l="l"/>
            <a:pathLst>
              <a:path h="1545047" w="5021294">
                <a:moveTo>
                  <a:pt x="0" y="0"/>
                </a:moveTo>
                <a:lnTo>
                  <a:pt x="5021294" y="0"/>
                </a:lnTo>
                <a:lnTo>
                  <a:pt x="5021294" y="1545047"/>
                </a:lnTo>
                <a:lnTo>
                  <a:pt x="0" y="15450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82402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12" id="12"/>
          <p:cNvGrpSpPr/>
          <p:nvPr/>
        </p:nvGrpSpPr>
        <p:grpSpPr>
          <a:xfrm rot="0">
            <a:off x="11216067" y="2871908"/>
            <a:ext cx="6043233" cy="1718728"/>
            <a:chOff x="0" y="0"/>
            <a:chExt cx="1735926" cy="493707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735926" cy="493707"/>
            </a:xfrm>
            <a:custGeom>
              <a:avLst/>
              <a:gdLst/>
              <a:ahLst/>
              <a:cxnLst/>
              <a:rect r="r" b="b" t="t" l="l"/>
              <a:pathLst>
                <a:path h="493707" w="1735926">
                  <a:moveTo>
                    <a:pt x="0" y="0"/>
                  </a:moveTo>
                  <a:lnTo>
                    <a:pt x="1735926" y="0"/>
                  </a:lnTo>
                  <a:lnTo>
                    <a:pt x="1735926" y="493707"/>
                  </a:lnTo>
                  <a:lnTo>
                    <a:pt x="0" y="493707"/>
                  </a:lnTo>
                  <a:close/>
                </a:path>
              </a:pathLst>
            </a:custGeom>
            <a:solidFill>
              <a:srgbClr val="308FBE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57150"/>
              <a:ext cx="1735926" cy="550857"/>
            </a:xfrm>
            <a:prstGeom prst="rect">
              <a:avLst/>
            </a:prstGeom>
          </p:spPr>
          <p:txBody>
            <a:bodyPr anchor="ctr" rtlCol="false" tIns="48518" lIns="48518" bIns="48518" rIns="48518"/>
            <a:lstStyle/>
            <a:p>
              <a:pPr algn="ctr">
                <a:lnSpc>
                  <a:spcPts val="2698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1703212" y="3386348"/>
            <a:ext cx="5198279" cy="1287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70998" indent="-185499" lvl="1">
              <a:lnSpc>
                <a:spcPts val="2577"/>
              </a:lnSpc>
              <a:buFont typeface="Arial"/>
              <a:buChar char="•"/>
            </a:pPr>
            <a:r>
              <a:rPr lang="en-US" b="true" sz="1718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Advocates: Stronger democracy</a:t>
            </a:r>
          </a:p>
          <a:p>
            <a:pPr algn="l" marL="370998" indent="-185499" lvl="1">
              <a:lnSpc>
                <a:spcPts val="2577"/>
              </a:lnSpc>
              <a:buFont typeface="Arial"/>
              <a:buChar char="•"/>
            </a:pPr>
            <a:r>
              <a:rPr lang="en-US" b="true" sz="1718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Critics: Weak governments, messy coalitions</a:t>
            </a:r>
          </a:p>
          <a:p>
            <a:pPr algn="l" marL="370998" indent="-185499" lvl="1">
              <a:lnSpc>
                <a:spcPts val="2577"/>
              </a:lnSpc>
              <a:buFont typeface="Arial"/>
              <a:buChar char="•"/>
            </a:pPr>
            <a:r>
              <a:rPr lang="en-US" b="true" sz="1718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Public &amp; expert opinion is divided</a:t>
            </a:r>
          </a:p>
          <a:p>
            <a:pPr algn="l" marL="0" indent="0" lvl="0">
              <a:lnSpc>
                <a:spcPts val="2577"/>
              </a:lnSpc>
            </a:pPr>
          </a:p>
        </p:txBody>
      </p:sp>
      <p:sp>
        <p:nvSpPr>
          <p:cNvPr name="TextBox 16" id="16"/>
          <p:cNvSpPr txBox="true"/>
          <p:nvPr/>
        </p:nvSpPr>
        <p:spPr>
          <a:xfrm rot="0">
            <a:off x="11848158" y="2955911"/>
            <a:ext cx="5198279" cy="3755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3007"/>
              </a:lnSpc>
              <a:spcBef>
                <a:spcPct val="0"/>
              </a:spcBef>
            </a:pPr>
            <a:r>
              <a:rPr lang="en-US" b="true" sz="2147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Conflicting Views</a:t>
            </a:r>
          </a:p>
        </p:txBody>
      </p:sp>
      <p:grpSp>
        <p:nvGrpSpPr>
          <p:cNvPr name="Group 17" id="17"/>
          <p:cNvGrpSpPr/>
          <p:nvPr/>
        </p:nvGrpSpPr>
        <p:grpSpPr>
          <a:xfrm rot="5400000">
            <a:off x="9314887" y="2903059"/>
            <a:ext cx="1718728" cy="1656426"/>
            <a:chOff x="0" y="0"/>
            <a:chExt cx="597607" cy="575944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597607" cy="575944"/>
            </a:xfrm>
            <a:custGeom>
              <a:avLst/>
              <a:gdLst/>
              <a:ahLst/>
              <a:cxnLst/>
              <a:rect r="r" b="b" t="t" l="l"/>
              <a:pathLst>
                <a:path h="575944" w="597607">
                  <a:moveTo>
                    <a:pt x="199310" y="556875"/>
                  </a:moveTo>
                  <a:cubicBezTo>
                    <a:pt x="229948" y="568389"/>
                    <a:pt x="264779" y="575944"/>
                    <a:pt x="298964" y="575944"/>
                  </a:cubicBezTo>
                  <a:cubicBezTo>
                    <a:pt x="333151" y="575944"/>
                    <a:pt x="366047" y="569467"/>
                    <a:pt x="396362" y="557954"/>
                  </a:cubicBezTo>
                  <a:cubicBezTo>
                    <a:pt x="397008" y="557594"/>
                    <a:pt x="397652" y="557594"/>
                    <a:pt x="398297" y="557235"/>
                  </a:cubicBezTo>
                  <a:cubicBezTo>
                    <a:pt x="512142" y="511179"/>
                    <a:pt x="595995" y="389566"/>
                    <a:pt x="597607" y="252704"/>
                  </a:cubicBezTo>
                  <a:lnTo>
                    <a:pt x="597607" y="0"/>
                  </a:lnTo>
                  <a:lnTo>
                    <a:pt x="0" y="0"/>
                  </a:lnTo>
                  <a:lnTo>
                    <a:pt x="0" y="252516"/>
                  </a:lnTo>
                  <a:cubicBezTo>
                    <a:pt x="1613" y="390284"/>
                    <a:pt x="84175" y="511900"/>
                    <a:pt x="199310" y="556875"/>
                  </a:cubicBezTo>
                  <a:close/>
                </a:path>
              </a:pathLst>
            </a:custGeom>
            <a:solidFill>
              <a:srgbClr val="308FBE"/>
            </a:solidFill>
            <a:ln w="762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47625"/>
              <a:ext cx="597607" cy="496569"/>
            </a:xfrm>
            <a:prstGeom prst="rect">
              <a:avLst/>
            </a:prstGeom>
          </p:spPr>
          <p:txBody>
            <a:bodyPr anchor="ctr" rtlCol="false" tIns="48518" lIns="48518" bIns="48518" rIns="48518"/>
            <a:lstStyle/>
            <a:p>
              <a:pPr algn="l">
                <a:lnSpc>
                  <a:spcPts val="2763"/>
                </a:lnSpc>
              </a:pPr>
            </a:p>
          </p:txBody>
        </p:sp>
      </p:grpSp>
      <p:sp>
        <p:nvSpPr>
          <p:cNvPr name="Freeform 20" id="20"/>
          <p:cNvSpPr/>
          <p:nvPr/>
        </p:nvSpPr>
        <p:spPr>
          <a:xfrm flipH="false" flipV="false" rot="0">
            <a:off x="11736134" y="7183972"/>
            <a:ext cx="5021294" cy="1545047"/>
          </a:xfrm>
          <a:custGeom>
            <a:avLst/>
            <a:gdLst/>
            <a:ahLst/>
            <a:cxnLst/>
            <a:rect r="r" b="b" t="t" l="l"/>
            <a:pathLst>
              <a:path h="1545047" w="5021294">
                <a:moveTo>
                  <a:pt x="0" y="0"/>
                </a:moveTo>
                <a:lnTo>
                  <a:pt x="5021294" y="0"/>
                </a:lnTo>
                <a:lnTo>
                  <a:pt x="5021294" y="1545047"/>
                </a:lnTo>
                <a:lnTo>
                  <a:pt x="0" y="15450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82402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21" id="21"/>
          <p:cNvGrpSpPr/>
          <p:nvPr/>
        </p:nvGrpSpPr>
        <p:grpSpPr>
          <a:xfrm rot="0">
            <a:off x="11216067" y="6134396"/>
            <a:ext cx="6043233" cy="1718728"/>
            <a:chOff x="0" y="0"/>
            <a:chExt cx="1735926" cy="493707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735926" cy="493707"/>
            </a:xfrm>
            <a:custGeom>
              <a:avLst/>
              <a:gdLst/>
              <a:ahLst/>
              <a:cxnLst/>
              <a:rect r="r" b="b" t="t" l="l"/>
              <a:pathLst>
                <a:path h="493707" w="1735926">
                  <a:moveTo>
                    <a:pt x="0" y="0"/>
                  </a:moveTo>
                  <a:lnTo>
                    <a:pt x="1735926" y="0"/>
                  </a:lnTo>
                  <a:lnTo>
                    <a:pt x="1735926" y="493707"/>
                  </a:lnTo>
                  <a:lnTo>
                    <a:pt x="0" y="493707"/>
                  </a:lnTo>
                  <a:close/>
                </a:path>
              </a:pathLst>
            </a:custGeom>
            <a:solidFill>
              <a:srgbClr val="FF7A46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57150"/>
              <a:ext cx="1735926" cy="550857"/>
            </a:xfrm>
            <a:prstGeom prst="rect">
              <a:avLst/>
            </a:prstGeom>
          </p:spPr>
          <p:txBody>
            <a:bodyPr anchor="ctr" rtlCol="false" tIns="48518" lIns="48518" bIns="48518" rIns="48518"/>
            <a:lstStyle/>
            <a:p>
              <a:pPr algn="ctr">
                <a:lnSpc>
                  <a:spcPts val="2698"/>
                </a:lnSpc>
              </a:pPr>
            </a:p>
          </p:txBody>
        </p:sp>
      </p:grpSp>
      <p:sp>
        <p:nvSpPr>
          <p:cNvPr name="TextBox 24" id="24"/>
          <p:cNvSpPr txBox="true"/>
          <p:nvPr/>
        </p:nvSpPr>
        <p:spPr>
          <a:xfrm rot="0">
            <a:off x="11746734" y="6691216"/>
            <a:ext cx="5198279" cy="1287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70998" indent="-185499" lvl="1">
              <a:lnSpc>
                <a:spcPts val="2577"/>
              </a:lnSpc>
              <a:buFont typeface="Arial"/>
              <a:buChar char="•"/>
            </a:pPr>
            <a:r>
              <a:rPr lang="en-US" b="true" sz="1718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PR: Fair, inclusive, diverse</a:t>
            </a:r>
          </a:p>
          <a:p>
            <a:pPr algn="l" marL="370998" indent="-185499" lvl="1">
              <a:lnSpc>
                <a:spcPts val="2577"/>
              </a:lnSpc>
              <a:buFont typeface="Arial"/>
              <a:buChar char="•"/>
            </a:pPr>
            <a:r>
              <a:rPr lang="en-US" b="true" sz="1718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But: Complex, risky, needs planning</a:t>
            </a:r>
          </a:p>
          <a:p>
            <a:pPr algn="l" marL="370998" indent="-185499" lvl="1">
              <a:lnSpc>
                <a:spcPts val="2577"/>
              </a:lnSpc>
              <a:buFont typeface="Arial"/>
              <a:buChar char="•"/>
            </a:pPr>
            <a:r>
              <a:rPr lang="en-US" b="true" sz="1718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Requires education + cooperation</a:t>
            </a:r>
          </a:p>
          <a:p>
            <a:pPr algn="l" marL="0" indent="0" lvl="0">
              <a:lnSpc>
                <a:spcPts val="2577"/>
              </a:lnSpc>
            </a:pPr>
          </a:p>
        </p:txBody>
      </p:sp>
      <p:sp>
        <p:nvSpPr>
          <p:cNvPr name="TextBox 25" id="25"/>
          <p:cNvSpPr txBox="true"/>
          <p:nvPr/>
        </p:nvSpPr>
        <p:spPr>
          <a:xfrm rot="0">
            <a:off x="11861034" y="6218400"/>
            <a:ext cx="5198279" cy="3755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3007"/>
              </a:lnSpc>
              <a:spcBef>
                <a:spcPct val="0"/>
              </a:spcBef>
            </a:pPr>
            <a:r>
              <a:rPr lang="en-US" b="true" sz="2147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Final Reflections</a:t>
            </a:r>
          </a:p>
        </p:txBody>
      </p:sp>
      <p:grpSp>
        <p:nvGrpSpPr>
          <p:cNvPr name="Group 26" id="26"/>
          <p:cNvGrpSpPr/>
          <p:nvPr/>
        </p:nvGrpSpPr>
        <p:grpSpPr>
          <a:xfrm rot="5400000">
            <a:off x="9314887" y="6165547"/>
            <a:ext cx="1718728" cy="1656426"/>
            <a:chOff x="0" y="0"/>
            <a:chExt cx="597607" cy="575944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597607" cy="575944"/>
            </a:xfrm>
            <a:custGeom>
              <a:avLst/>
              <a:gdLst/>
              <a:ahLst/>
              <a:cxnLst/>
              <a:rect r="r" b="b" t="t" l="l"/>
              <a:pathLst>
                <a:path h="575944" w="597607">
                  <a:moveTo>
                    <a:pt x="199310" y="556875"/>
                  </a:moveTo>
                  <a:cubicBezTo>
                    <a:pt x="229948" y="568389"/>
                    <a:pt x="264779" y="575944"/>
                    <a:pt x="298964" y="575944"/>
                  </a:cubicBezTo>
                  <a:cubicBezTo>
                    <a:pt x="333151" y="575944"/>
                    <a:pt x="366047" y="569467"/>
                    <a:pt x="396362" y="557954"/>
                  </a:cubicBezTo>
                  <a:cubicBezTo>
                    <a:pt x="397008" y="557594"/>
                    <a:pt x="397652" y="557594"/>
                    <a:pt x="398297" y="557235"/>
                  </a:cubicBezTo>
                  <a:cubicBezTo>
                    <a:pt x="512142" y="511179"/>
                    <a:pt x="595995" y="389566"/>
                    <a:pt x="597607" y="252704"/>
                  </a:cubicBezTo>
                  <a:lnTo>
                    <a:pt x="597607" y="0"/>
                  </a:lnTo>
                  <a:lnTo>
                    <a:pt x="0" y="0"/>
                  </a:lnTo>
                  <a:lnTo>
                    <a:pt x="0" y="252516"/>
                  </a:lnTo>
                  <a:cubicBezTo>
                    <a:pt x="1613" y="390284"/>
                    <a:pt x="84175" y="511900"/>
                    <a:pt x="199310" y="556875"/>
                  </a:cubicBezTo>
                  <a:close/>
                </a:path>
              </a:pathLst>
            </a:custGeom>
            <a:solidFill>
              <a:srgbClr val="FF7A46"/>
            </a:solidFill>
            <a:ln w="762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28" id="28"/>
            <p:cNvSpPr txBox="true"/>
            <p:nvPr/>
          </p:nvSpPr>
          <p:spPr>
            <a:xfrm>
              <a:off x="0" y="-47625"/>
              <a:ext cx="597607" cy="496569"/>
            </a:xfrm>
            <a:prstGeom prst="rect">
              <a:avLst/>
            </a:prstGeom>
          </p:spPr>
          <p:txBody>
            <a:bodyPr anchor="ctr" rtlCol="false" tIns="48518" lIns="48518" bIns="48518" rIns="48518"/>
            <a:lstStyle/>
            <a:p>
              <a:pPr algn="l">
                <a:lnSpc>
                  <a:spcPts val="2763"/>
                </a:lnSpc>
              </a:pPr>
            </a:p>
          </p:txBody>
        </p:sp>
      </p:grpSp>
      <p:sp>
        <p:nvSpPr>
          <p:cNvPr name="Freeform 29" id="29"/>
          <p:cNvSpPr/>
          <p:nvPr/>
        </p:nvSpPr>
        <p:spPr>
          <a:xfrm flipH="false" flipV="false" rot="0">
            <a:off x="3619312" y="7183972"/>
            <a:ext cx="5021294" cy="1545047"/>
          </a:xfrm>
          <a:custGeom>
            <a:avLst/>
            <a:gdLst/>
            <a:ahLst/>
            <a:cxnLst/>
            <a:rect r="r" b="b" t="t" l="l"/>
            <a:pathLst>
              <a:path h="1545047" w="5021294">
                <a:moveTo>
                  <a:pt x="0" y="0"/>
                </a:moveTo>
                <a:lnTo>
                  <a:pt x="5021295" y="0"/>
                </a:lnTo>
                <a:lnTo>
                  <a:pt x="5021295" y="1545047"/>
                </a:lnTo>
                <a:lnTo>
                  <a:pt x="0" y="15450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82402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30" id="30"/>
          <p:cNvGrpSpPr/>
          <p:nvPr/>
        </p:nvGrpSpPr>
        <p:grpSpPr>
          <a:xfrm rot="0">
            <a:off x="2898729" y="6135323"/>
            <a:ext cx="6043233" cy="1718728"/>
            <a:chOff x="0" y="0"/>
            <a:chExt cx="1735926" cy="493707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1735926" cy="493707"/>
            </a:xfrm>
            <a:custGeom>
              <a:avLst/>
              <a:gdLst/>
              <a:ahLst/>
              <a:cxnLst/>
              <a:rect r="r" b="b" t="t" l="l"/>
              <a:pathLst>
                <a:path h="493707" w="1735926">
                  <a:moveTo>
                    <a:pt x="0" y="0"/>
                  </a:moveTo>
                  <a:lnTo>
                    <a:pt x="1735926" y="0"/>
                  </a:lnTo>
                  <a:lnTo>
                    <a:pt x="1735926" y="493707"/>
                  </a:lnTo>
                  <a:lnTo>
                    <a:pt x="0" y="493707"/>
                  </a:lnTo>
                  <a:close/>
                </a:path>
              </a:pathLst>
            </a:custGeom>
            <a:solidFill>
              <a:srgbClr val="C34D24"/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-57150"/>
              <a:ext cx="1735926" cy="550857"/>
            </a:xfrm>
            <a:prstGeom prst="rect">
              <a:avLst/>
            </a:prstGeom>
          </p:spPr>
          <p:txBody>
            <a:bodyPr anchor="ctr" rtlCol="false" tIns="48518" lIns="48518" bIns="48518" rIns="48518"/>
            <a:lstStyle/>
            <a:p>
              <a:pPr algn="ctr">
                <a:lnSpc>
                  <a:spcPts val="2698"/>
                </a:lnSpc>
              </a:pPr>
            </a:p>
          </p:txBody>
        </p:sp>
      </p:grpSp>
      <p:sp>
        <p:nvSpPr>
          <p:cNvPr name="TextBox 33" id="33"/>
          <p:cNvSpPr txBox="true"/>
          <p:nvPr/>
        </p:nvSpPr>
        <p:spPr>
          <a:xfrm rot="0">
            <a:off x="3414334" y="6669416"/>
            <a:ext cx="5198279" cy="1287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70998" indent="-185499" lvl="1">
              <a:lnSpc>
                <a:spcPts val="2577"/>
              </a:lnSpc>
              <a:buFont typeface="Arial"/>
              <a:buChar char="•"/>
            </a:pPr>
            <a:r>
              <a:rPr lang="en-US" b="true" sz="1718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 FPTP + PR = Balanced model</a:t>
            </a:r>
          </a:p>
          <a:p>
            <a:pPr algn="l" marL="370998" indent="-185499" lvl="1">
              <a:lnSpc>
                <a:spcPts val="2577"/>
              </a:lnSpc>
              <a:buFont typeface="Arial"/>
              <a:buChar char="•"/>
            </a:pPr>
            <a:r>
              <a:rPr lang="en-US" b="true" sz="1718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Local + proportional representation</a:t>
            </a:r>
          </a:p>
          <a:p>
            <a:pPr algn="l" marL="370998" indent="-185499" lvl="1">
              <a:lnSpc>
                <a:spcPts val="2577"/>
              </a:lnSpc>
              <a:buFont typeface="Arial"/>
              <a:buChar char="•"/>
            </a:pPr>
            <a:r>
              <a:rPr lang="en-US" b="true" sz="1718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Used in Germany, New Zealand</a:t>
            </a:r>
          </a:p>
          <a:p>
            <a:pPr algn="l" marL="0" indent="0" lvl="0">
              <a:lnSpc>
                <a:spcPts val="2577"/>
              </a:lnSpc>
            </a:pPr>
          </a:p>
        </p:txBody>
      </p:sp>
      <p:sp>
        <p:nvSpPr>
          <p:cNvPr name="TextBox 34" id="34"/>
          <p:cNvSpPr txBox="true"/>
          <p:nvPr/>
        </p:nvSpPr>
        <p:spPr>
          <a:xfrm rot="0">
            <a:off x="3530820" y="6218400"/>
            <a:ext cx="5198279" cy="3755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3007"/>
              </a:lnSpc>
              <a:spcBef>
                <a:spcPct val="0"/>
              </a:spcBef>
            </a:pPr>
            <a:r>
              <a:rPr lang="en-US" b="true" sz="2147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A Mixed System?</a:t>
            </a:r>
          </a:p>
        </p:txBody>
      </p:sp>
      <p:grpSp>
        <p:nvGrpSpPr>
          <p:cNvPr name="Group 35" id="35"/>
          <p:cNvGrpSpPr/>
          <p:nvPr/>
        </p:nvGrpSpPr>
        <p:grpSpPr>
          <a:xfrm rot="5400000">
            <a:off x="997549" y="6166474"/>
            <a:ext cx="1718728" cy="1656426"/>
            <a:chOff x="0" y="0"/>
            <a:chExt cx="597607" cy="575944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597607" cy="575944"/>
            </a:xfrm>
            <a:custGeom>
              <a:avLst/>
              <a:gdLst/>
              <a:ahLst/>
              <a:cxnLst/>
              <a:rect r="r" b="b" t="t" l="l"/>
              <a:pathLst>
                <a:path h="575944" w="597607">
                  <a:moveTo>
                    <a:pt x="199310" y="556875"/>
                  </a:moveTo>
                  <a:cubicBezTo>
                    <a:pt x="229948" y="568389"/>
                    <a:pt x="264779" y="575944"/>
                    <a:pt x="298964" y="575944"/>
                  </a:cubicBezTo>
                  <a:cubicBezTo>
                    <a:pt x="333151" y="575944"/>
                    <a:pt x="366047" y="569467"/>
                    <a:pt x="396362" y="557954"/>
                  </a:cubicBezTo>
                  <a:cubicBezTo>
                    <a:pt x="397008" y="557594"/>
                    <a:pt x="397652" y="557594"/>
                    <a:pt x="398297" y="557235"/>
                  </a:cubicBezTo>
                  <a:cubicBezTo>
                    <a:pt x="512142" y="511179"/>
                    <a:pt x="595995" y="389566"/>
                    <a:pt x="597607" y="252704"/>
                  </a:cubicBezTo>
                  <a:lnTo>
                    <a:pt x="597607" y="0"/>
                  </a:lnTo>
                  <a:lnTo>
                    <a:pt x="0" y="0"/>
                  </a:lnTo>
                  <a:lnTo>
                    <a:pt x="0" y="252516"/>
                  </a:lnTo>
                  <a:cubicBezTo>
                    <a:pt x="1613" y="390284"/>
                    <a:pt x="84175" y="511900"/>
                    <a:pt x="199310" y="556875"/>
                  </a:cubicBezTo>
                  <a:close/>
                </a:path>
              </a:pathLst>
            </a:custGeom>
            <a:solidFill>
              <a:srgbClr val="C34D24"/>
            </a:solidFill>
            <a:ln w="762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37" id="37"/>
            <p:cNvSpPr txBox="true"/>
            <p:nvPr/>
          </p:nvSpPr>
          <p:spPr>
            <a:xfrm>
              <a:off x="0" y="-47625"/>
              <a:ext cx="597607" cy="496569"/>
            </a:xfrm>
            <a:prstGeom prst="rect">
              <a:avLst/>
            </a:prstGeom>
          </p:spPr>
          <p:txBody>
            <a:bodyPr anchor="ctr" rtlCol="false" tIns="48518" lIns="48518" bIns="48518" rIns="48518"/>
            <a:lstStyle/>
            <a:p>
              <a:pPr algn="l">
                <a:lnSpc>
                  <a:spcPts val="2763"/>
                </a:lnSpc>
              </a:pPr>
            </a:p>
          </p:txBody>
        </p:sp>
      </p:grpSp>
      <p:sp>
        <p:nvSpPr>
          <p:cNvPr name="TextBox 38" id="38"/>
          <p:cNvSpPr txBox="true"/>
          <p:nvPr/>
        </p:nvSpPr>
        <p:spPr>
          <a:xfrm rot="0">
            <a:off x="1028700" y="3226710"/>
            <a:ext cx="1686321" cy="953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40"/>
              </a:lnSpc>
              <a:spcBef>
                <a:spcPct val="0"/>
              </a:spcBef>
            </a:pPr>
            <a:r>
              <a:rPr lang="en-US" sz="5600">
                <a:solidFill>
                  <a:srgbClr val="FFFFFF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01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9331091" y="3226710"/>
            <a:ext cx="1686321" cy="953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40"/>
              </a:lnSpc>
              <a:spcBef>
                <a:spcPct val="0"/>
              </a:spcBef>
            </a:pPr>
            <a:r>
              <a:rPr lang="en-US" sz="5600">
                <a:solidFill>
                  <a:srgbClr val="FFFFFF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02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013752" y="6460756"/>
            <a:ext cx="1686321" cy="953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40"/>
              </a:lnSpc>
              <a:spcBef>
                <a:spcPct val="0"/>
              </a:spcBef>
            </a:pPr>
            <a:r>
              <a:rPr lang="en-US" sz="5600">
                <a:solidFill>
                  <a:srgbClr val="FFFFFF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03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9346038" y="6465732"/>
            <a:ext cx="1686321" cy="953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40"/>
              </a:lnSpc>
              <a:spcBef>
                <a:spcPct val="0"/>
              </a:spcBef>
            </a:pPr>
            <a:r>
              <a:rPr lang="en-US" sz="5600">
                <a:solidFill>
                  <a:srgbClr val="FFFFFF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04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2984861" y="487928"/>
            <a:ext cx="12318277" cy="15811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00"/>
              </a:lnSpc>
              <a:spcBef>
                <a:spcPct val="0"/>
              </a:spcBef>
            </a:pPr>
            <a:r>
              <a:rPr lang="en-US" b="true" sz="4500">
                <a:solidFill>
                  <a:srgbClr val="000000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 Is PR Right for Bangladesh? Debates and Takeaways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021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47998" y="551331"/>
            <a:ext cx="17192004" cy="9735669"/>
            <a:chOff x="0" y="0"/>
            <a:chExt cx="22922672" cy="12980892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22922672" cy="12245783"/>
              <a:chOff x="0" y="0"/>
              <a:chExt cx="4527935" cy="241892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4527935" cy="2418920"/>
              </a:xfrm>
              <a:custGeom>
                <a:avLst/>
                <a:gdLst/>
                <a:ahLst/>
                <a:cxnLst/>
                <a:rect r="r" b="b" t="t" l="l"/>
                <a:pathLst>
                  <a:path h="2418920" w="4527935">
                    <a:moveTo>
                      <a:pt x="22966" y="0"/>
                    </a:moveTo>
                    <a:lnTo>
                      <a:pt x="4504969" y="0"/>
                    </a:lnTo>
                    <a:cubicBezTo>
                      <a:pt x="4517653" y="0"/>
                      <a:pt x="4527935" y="10282"/>
                      <a:pt x="4527935" y="22966"/>
                    </a:cubicBezTo>
                    <a:lnTo>
                      <a:pt x="4527935" y="2395954"/>
                    </a:lnTo>
                    <a:cubicBezTo>
                      <a:pt x="4527935" y="2408638"/>
                      <a:pt x="4517653" y="2418920"/>
                      <a:pt x="4504969" y="2418920"/>
                    </a:cubicBezTo>
                    <a:lnTo>
                      <a:pt x="22966" y="2418920"/>
                    </a:lnTo>
                    <a:cubicBezTo>
                      <a:pt x="10282" y="2418920"/>
                      <a:pt x="0" y="2408638"/>
                      <a:pt x="0" y="2395954"/>
                    </a:cubicBezTo>
                    <a:lnTo>
                      <a:pt x="0" y="22966"/>
                    </a:lnTo>
                    <a:cubicBezTo>
                      <a:pt x="0" y="10282"/>
                      <a:pt x="10282" y="0"/>
                      <a:pt x="22966" y="0"/>
                    </a:cubicBezTo>
                    <a:close/>
                  </a:path>
                </a:pathLst>
              </a:custGeom>
              <a:solidFill>
                <a:srgbClr val="FAF9F0"/>
              </a:solidFill>
              <a:ln w="38100" cap="rnd">
                <a:solidFill>
                  <a:srgbClr val="000000"/>
                </a:solidFill>
                <a:prstDash val="sysDot"/>
                <a:round/>
              </a:ln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38100"/>
                <a:ext cx="4527935" cy="245702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6" id="6"/>
            <p:cNvSpPr txBox="true"/>
            <p:nvPr/>
          </p:nvSpPr>
          <p:spPr>
            <a:xfrm rot="0">
              <a:off x="1242412" y="3251969"/>
              <a:ext cx="11865227" cy="59010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777240" indent="-388620" lvl="1">
                <a:lnSpc>
                  <a:spcPts val="5040"/>
                </a:lnSpc>
                <a:buFont typeface="Arial"/>
                <a:buChar char="•"/>
              </a:pPr>
              <a:r>
                <a:rPr lang="en-US" sz="3600">
                  <a:solidFill>
                    <a:srgbClr val="000000"/>
                  </a:solidFill>
                  <a:latin typeface="Dekko"/>
                  <a:ea typeface="Dekko"/>
                  <a:cs typeface="Dekko"/>
                  <a:sym typeface="Dekko"/>
                </a:rPr>
                <a:t>May lead to slower decision-making</a:t>
              </a:r>
            </a:p>
            <a:p>
              <a:pPr algn="l" marL="777240" indent="-388620" lvl="1">
                <a:lnSpc>
                  <a:spcPts val="5040"/>
                </a:lnSpc>
                <a:buFont typeface="Arial"/>
                <a:buChar char="•"/>
              </a:pPr>
              <a:r>
                <a:rPr lang="en-US" sz="3600">
                  <a:solidFill>
                    <a:srgbClr val="000000"/>
                  </a:solidFill>
                  <a:latin typeface="Dekko"/>
                  <a:ea typeface="Dekko"/>
                  <a:cs typeface="Dekko"/>
                  <a:sym typeface="Dekko"/>
                </a:rPr>
                <a:t>Allows small or fringe parties to gain seats</a:t>
              </a:r>
            </a:p>
            <a:p>
              <a:pPr algn="l" marL="777240" indent="-388620" lvl="1">
                <a:lnSpc>
                  <a:spcPts val="5040"/>
                </a:lnSpc>
                <a:buFont typeface="Arial"/>
                <a:buChar char="•"/>
              </a:pPr>
              <a:r>
                <a:rPr lang="en-US" sz="3600">
                  <a:solidFill>
                    <a:srgbClr val="000000"/>
                  </a:solidFill>
                  <a:latin typeface="Dekko"/>
                  <a:ea typeface="Dekko"/>
                  <a:cs typeface="Dekko"/>
                  <a:sym typeface="Dekko"/>
                </a:rPr>
                <a:t>Involves more complex voting processes</a:t>
              </a:r>
            </a:p>
            <a:p>
              <a:pPr algn="l" marL="777240" indent="-388620" lvl="1">
                <a:lnSpc>
                  <a:spcPts val="5040"/>
                </a:lnSpc>
                <a:buFont typeface="Arial"/>
                <a:buChar char="•"/>
              </a:pPr>
              <a:r>
                <a:rPr lang="en-US" sz="3600">
                  <a:solidFill>
                    <a:srgbClr val="000000"/>
                  </a:solidFill>
                  <a:latin typeface="Dekko"/>
                  <a:ea typeface="Dekko"/>
                  <a:cs typeface="Dekko"/>
                  <a:sym typeface="Dekko"/>
                </a:rPr>
                <a:t>Reduces direct MP–voter connection</a:t>
              </a:r>
            </a:p>
            <a:p>
              <a:pPr algn="l" marL="777240" indent="-388620" lvl="1">
                <a:lnSpc>
                  <a:spcPts val="5040"/>
                </a:lnSpc>
                <a:buFont typeface="Arial"/>
                <a:buChar char="•"/>
              </a:pPr>
              <a:r>
                <a:rPr lang="en-US" sz="3600">
                  <a:solidFill>
                    <a:srgbClr val="000000"/>
                  </a:solidFill>
                  <a:latin typeface="Dekko"/>
                  <a:ea typeface="Dekko"/>
                  <a:cs typeface="Dekko"/>
                  <a:sym typeface="Dekko"/>
                </a:rPr>
                <a:t>Represents a significant shift from current practice</a:t>
              </a:r>
            </a:p>
            <a:p>
              <a:pPr algn="l">
                <a:lnSpc>
                  <a:spcPts val="5040"/>
                </a:lnSpc>
                <a:spcBef>
                  <a:spcPct val="0"/>
                </a:spcBef>
              </a:pPr>
            </a:p>
          </p:txBody>
        </p:sp>
        <p:sp>
          <p:nvSpPr>
            <p:cNvPr name="Freeform 7" id="7"/>
            <p:cNvSpPr/>
            <p:nvPr/>
          </p:nvSpPr>
          <p:spPr>
            <a:xfrm flipH="true" flipV="false" rot="0">
              <a:off x="9911059" y="3134419"/>
              <a:ext cx="7077152" cy="9846472"/>
            </a:xfrm>
            <a:custGeom>
              <a:avLst/>
              <a:gdLst/>
              <a:ahLst/>
              <a:cxnLst/>
              <a:rect r="r" b="b" t="t" l="l"/>
              <a:pathLst>
                <a:path h="9846472" w="7077152">
                  <a:moveTo>
                    <a:pt x="7077152" y="0"/>
                  </a:moveTo>
                  <a:lnTo>
                    <a:pt x="0" y="0"/>
                  </a:lnTo>
                  <a:lnTo>
                    <a:pt x="0" y="9846473"/>
                  </a:lnTo>
                  <a:lnTo>
                    <a:pt x="7077152" y="9846473"/>
                  </a:lnTo>
                  <a:lnTo>
                    <a:pt x="7077152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6053618" y="2008092"/>
              <a:ext cx="6446520" cy="10972800"/>
            </a:xfrm>
            <a:custGeom>
              <a:avLst/>
              <a:gdLst/>
              <a:ahLst/>
              <a:cxnLst/>
              <a:rect r="r" b="b" t="t" l="l"/>
              <a:pathLst>
                <a:path h="10972800" w="6446520">
                  <a:moveTo>
                    <a:pt x="0" y="0"/>
                  </a:moveTo>
                  <a:lnTo>
                    <a:pt x="6446520" y="0"/>
                  </a:lnTo>
                  <a:lnTo>
                    <a:pt x="6446520" y="10972800"/>
                  </a:lnTo>
                  <a:lnTo>
                    <a:pt x="0" y="10972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sp>
          <p:nvSpPr>
            <p:cNvPr name="TextBox 9" id="9"/>
            <p:cNvSpPr txBox="true"/>
            <p:nvPr/>
          </p:nvSpPr>
          <p:spPr>
            <a:xfrm rot="0">
              <a:off x="1242412" y="1426790"/>
              <a:ext cx="11865227" cy="93408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880"/>
                </a:lnSpc>
                <a:spcBef>
                  <a:spcPct val="0"/>
                </a:spcBef>
              </a:pPr>
              <a:r>
                <a:rPr lang="en-US" sz="4200">
                  <a:solidFill>
                    <a:srgbClr val="000000"/>
                  </a:solidFill>
                  <a:latin typeface="Fredoka"/>
                  <a:ea typeface="Fredoka"/>
                  <a:cs typeface="Fredoka"/>
                  <a:sym typeface="Fredoka"/>
                </a:rPr>
                <a:t>Conclusion</a:t>
              </a:r>
            </a:p>
          </p:txBody>
        </p:sp>
      </p:grp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>
  <p:cSld>
    <p:bg>
      <p:bgPr>
        <a:solidFill>
          <a:srgbClr val="2021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47998" y="551331"/>
            <a:ext cx="17192004" cy="9184338"/>
            <a:chOff x="0" y="0"/>
            <a:chExt cx="4527935" cy="241892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527935" cy="2418920"/>
            </a:xfrm>
            <a:custGeom>
              <a:avLst/>
              <a:gdLst/>
              <a:ahLst/>
              <a:cxnLst/>
              <a:rect r="r" b="b" t="t" l="l"/>
              <a:pathLst>
                <a:path h="2418920" w="4527935">
                  <a:moveTo>
                    <a:pt x="22966" y="0"/>
                  </a:moveTo>
                  <a:lnTo>
                    <a:pt x="4504969" y="0"/>
                  </a:lnTo>
                  <a:cubicBezTo>
                    <a:pt x="4517653" y="0"/>
                    <a:pt x="4527935" y="10282"/>
                    <a:pt x="4527935" y="22966"/>
                  </a:cubicBezTo>
                  <a:lnTo>
                    <a:pt x="4527935" y="2395954"/>
                  </a:lnTo>
                  <a:cubicBezTo>
                    <a:pt x="4527935" y="2408638"/>
                    <a:pt x="4517653" y="2418920"/>
                    <a:pt x="4504969" y="2418920"/>
                  </a:cubicBezTo>
                  <a:lnTo>
                    <a:pt x="22966" y="2418920"/>
                  </a:lnTo>
                  <a:cubicBezTo>
                    <a:pt x="10282" y="2418920"/>
                    <a:pt x="0" y="2408638"/>
                    <a:pt x="0" y="2395954"/>
                  </a:cubicBezTo>
                  <a:lnTo>
                    <a:pt x="0" y="22966"/>
                  </a:lnTo>
                  <a:cubicBezTo>
                    <a:pt x="0" y="10282"/>
                    <a:pt x="10282" y="0"/>
                    <a:pt x="22966" y="0"/>
                  </a:cubicBezTo>
                  <a:close/>
                </a:path>
              </a:pathLst>
            </a:custGeom>
            <a:solidFill>
              <a:srgbClr val="20212C"/>
            </a:solidFill>
            <a:ln w="38100" cap="rnd">
              <a:solidFill>
                <a:srgbClr val="20212C"/>
              </a:solidFill>
              <a:prstDash val="sysDot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527935" cy="24570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717858" y="3115311"/>
            <a:ext cx="15373231" cy="36372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601"/>
              </a:lnSpc>
              <a:spcBef>
                <a:spcPct val="0"/>
              </a:spcBef>
            </a:pPr>
            <a:r>
              <a:rPr lang="en-US" sz="21143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bg>
      <p:bgPr>
        <a:solidFill>
          <a:srgbClr val="2021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451547" y="933450"/>
            <a:ext cx="11384905" cy="781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4500" b="true">
                <a:solidFill>
                  <a:srgbClr val="FFFFFF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Proportional Representation (PR) System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910634" y="3198572"/>
            <a:ext cx="3711178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b="true" sz="4500" u="sng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Presented to 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182988" y="3198572"/>
            <a:ext cx="3847356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b="true" sz="4500" u="sng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Presente</a:t>
            </a:r>
            <a:r>
              <a:rPr lang="en-US" b="true" sz="4500" u="sng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 By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182988" y="4527267"/>
            <a:ext cx="7373099" cy="4248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Name: </a:t>
            </a:r>
            <a:r>
              <a:rPr lang="en-US" sz="3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James </a:t>
            </a:r>
            <a:r>
              <a:rPr lang="en-US" sz="3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Amin</a:t>
            </a:r>
            <a:r>
              <a:rPr lang="en-US" sz="300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</a:p>
          <a:p>
            <a:pPr algn="l">
              <a:lnSpc>
                <a:spcPts val="4200"/>
              </a:lnSpc>
            </a:pPr>
            <a:r>
              <a:rPr lang="en-US" sz="300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ID:</a:t>
            </a:r>
            <a:r>
              <a:rPr lang="en-US" sz="3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0242310005101596 </a:t>
            </a:r>
          </a:p>
          <a:p>
            <a:pPr algn="l">
              <a:lnSpc>
                <a:spcPts val="4200"/>
              </a:lnSpc>
            </a:pPr>
            <a:r>
              <a:rPr lang="en-US" sz="300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Name: </a:t>
            </a:r>
            <a:r>
              <a:rPr lang="en-US" sz="3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Hridoy Hasan</a:t>
            </a:r>
            <a:r>
              <a:rPr lang="en-US" sz="300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</a:p>
          <a:p>
            <a:pPr algn="l">
              <a:lnSpc>
                <a:spcPts val="4200"/>
              </a:lnSpc>
            </a:pPr>
            <a:r>
              <a:rPr lang="en-US" sz="300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ID: </a:t>
            </a:r>
            <a:r>
              <a:rPr lang="en-US" sz="3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0242310005101826 </a:t>
            </a:r>
          </a:p>
          <a:p>
            <a:pPr algn="l">
              <a:lnSpc>
                <a:spcPts val="4200"/>
              </a:lnSpc>
            </a:pPr>
            <a:r>
              <a:rPr lang="en-US" sz="300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Name: </a:t>
            </a:r>
            <a:r>
              <a:rPr lang="en-US" sz="3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MD.RAGEB ROWNOK</a:t>
            </a:r>
            <a:r>
              <a:rPr lang="en-US" sz="300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</a:p>
          <a:p>
            <a:pPr algn="l">
              <a:lnSpc>
                <a:spcPts val="4200"/>
              </a:lnSpc>
            </a:pPr>
            <a:r>
              <a:rPr lang="en-US" sz="300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ID:</a:t>
            </a:r>
            <a:r>
              <a:rPr lang="en-US" sz="3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0242310005101703 </a:t>
            </a:r>
          </a:p>
          <a:p>
            <a:pPr algn="l">
              <a:lnSpc>
                <a:spcPts val="4200"/>
              </a:lnSpc>
            </a:pPr>
            <a:r>
              <a:rPr lang="en-US" sz="300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Name: </a:t>
            </a:r>
            <a:r>
              <a:rPr lang="en-US" sz="3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Tasnuva Arif</a:t>
            </a:r>
            <a:r>
              <a:rPr lang="en-US" sz="300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</a:p>
          <a:p>
            <a:pPr algn="l">
              <a:lnSpc>
                <a:spcPts val="4200"/>
              </a:lnSpc>
            </a:pPr>
            <a:r>
              <a:rPr lang="en-US" sz="300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ID:</a:t>
            </a:r>
            <a:r>
              <a:rPr lang="en-US" sz="3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0242310005101705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910634" y="4527267"/>
            <a:ext cx="7053623" cy="2114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Name: </a:t>
            </a:r>
            <a:r>
              <a:rPr lang="en-US" sz="3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Mr. Shah Md Tanvir Siddiquee</a:t>
            </a:r>
            <a:r>
              <a:rPr lang="en-US" sz="300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Designation: </a:t>
            </a:r>
            <a:r>
              <a:rPr lang="en-US" sz="3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Assistant Professor</a:t>
            </a:r>
            <a:r>
              <a:rPr lang="en-US" sz="300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3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Depart</a:t>
            </a:r>
            <a:r>
              <a:rPr lang="en-US" sz="3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ment of CSE </a:t>
            </a: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Daffodil International University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9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549919" y="655954"/>
            <a:ext cx="5057922" cy="1238886"/>
            <a:chOff x="0" y="0"/>
            <a:chExt cx="1628232" cy="39881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628232" cy="398819"/>
            </a:xfrm>
            <a:custGeom>
              <a:avLst/>
              <a:gdLst/>
              <a:ahLst/>
              <a:cxnLst/>
              <a:rect r="r" b="b" t="t" l="l"/>
              <a:pathLst>
                <a:path h="398819" w="1628232">
                  <a:moveTo>
                    <a:pt x="143881" y="0"/>
                  </a:moveTo>
                  <a:lnTo>
                    <a:pt x="1484351" y="0"/>
                  </a:lnTo>
                  <a:cubicBezTo>
                    <a:pt x="1563815" y="0"/>
                    <a:pt x="1628232" y="64418"/>
                    <a:pt x="1628232" y="143881"/>
                  </a:cubicBezTo>
                  <a:lnTo>
                    <a:pt x="1628232" y="254937"/>
                  </a:lnTo>
                  <a:cubicBezTo>
                    <a:pt x="1628232" y="293097"/>
                    <a:pt x="1613074" y="329694"/>
                    <a:pt x="1586090" y="356677"/>
                  </a:cubicBezTo>
                  <a:cubicBezTo>
                    <a:pt x="1559108" y="383660"/>
                    <a:pt x="1522511" y="398819"/>
                    <a:pt x="1484351" y="398819"/>
                  </a:cubicBezTo>
                  <a:lnTo>
                    <a:pt x="143881" y="398819"/>
                  </a:lnTo>
                  <a:cubicBezTo>
                    <a:pt x="64418" y="398819"/>
                    <a:pt x="0" y="334401"/>
                    <a:pt x="0" y="254937"/>
                  </a:cubicBezTo>
                  <a:lnTo>
                    <a:pt x="0" y="143881"/>
                  </a:lnTo>
                  <a:cubicBezTo>
                    <a:pt x="0" y="64418"/>
                    <a:pt x="64418" y="0"/>
                    <a:pt x="14388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8E77F8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85725"/>
              <a:ext cx="1628232" cy="4845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6299"/>
                </a:lnSpc>
              </a:pPr>
              <a:r>
                <a:rPr lang="en-US" sz="4499" b="true">
                  <a:solidFill>
                    <a:srgbClr val="8E77F8"/>
                  </a:solidFill>
                  <a:latin typeface="Bricolage Grotesque Bold"/>
                  <a:ea typeface="Bricolage Grotesque Bold"/>
                  <a:cs typeface="Bricolage Grotesque Bold"/>
                  <a:sym typeface="Bricolage Grotesque Bold"/>
                </a:rPr>
                <a:t>Contents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838806" y="3371850"/>
            <a:ext cx="16486390" cy="3236748"/>
            <a:chOff x="0" y="0"/>
            <a:chExt cx="21981854" cy="4315665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126192" y="306384"/>
              <a:ext cx="2248428" cy="12359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840"/>
                </a:lnSpc>
                <a:spcBef>
                  <a:spcPct val="0"/>
                </a:spcBef>
              </a:pPr>
              <a:r>
                <a:rPr lang="en-US" sz="5600">
                  <a:solidFill>
                    <a:srgbClr val="FFFFFF"/>
                  </a:solidFill>
                  <a:latin typeface="Bricolage Grotesque"/>
                  <a:ea typeface="Bricolage Grotesque"/>
                  <a:cs typeface="Bricolage Grotesque"/>
                  <a:sym typeface="Bricolage Grotesque"/>
                </a:rPr>
                <a:t>01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126192" y="2668584"/>
              <a:ext cx="2248428" cy="12359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840"/>
                </a:lnSpc>
                <a:spcBef>
                  <a:spcPct val="0"/>
                </a:spcBef>
              </a:pPr>
              <a:r>
                <a:rPr lang="en-US" sz="5600">
                  <a:solidFill>
                    <a:srgbClr val="FFFFFF"/>
                  </a:solidFill>
                  <a:latin typeface="Bricolage Grotesque"/>
                  <a:ea typeface="Bricolage Grotesque"/>
                  <a:cs typeface="Bricolage Grotesque"/>
                  <a:sym typeface="Bricolage Grotesque"/>
                </a:rPr>
                <a:t>03</a:t>
              </a:r>
            </a:p>
          </p:txBody>
        </p:sp>
        <p:sp>
          <p:nvSpPr>
            <p:cNvPr name="Freeform 8" id="8"/>
            <p:cNvSpPr/>
            <p:nvPr/>
          </p:nvSpPr>
          <p:spPr>
            <a:xfrm flipH="false" flipV="false" rot="0">
              <a:off x="11475514" y="0"/>
              <a:ext cx="10418478" cy="1953465"/>
            </a:xfrm>
            <a:custGeom>
              <a:avLst/>
              <a:gdLst/>
              <a:ahLst/>
              <a:cxnLst/>
              <a:rect r="r" b="b" t="t" l="l"/>
              <a:pathLst>
                <a:path h="1953465" w="10418478">
                  <a:moveTo>
                    <a:pt x="0" y="0"/>
                  </a:moveTo>
                  <a:lnTo>
                    <a:pt x="10418478" y="0"/>
                  </a:lnTo>
                  <a:lnTo>
                    <a:pt x="10418478" y="1953465"/>
                  </a:lnTo>
                  <a:lnTo>
                    <a:pt x="0" y="19534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253192" y="2362200"/>
              <a:ext cx="10418478" cy="1953465"/>
            </a:xfrm>
            <a:custGeom>
              <a:avLst/>
              <a:gdLst/>
              <a:ahLst/>
              <a:cxnLst/>
              <a:rect r="r" b="b" t="t" l="l"/>
              <a:pathLst>
                <a:path h="1953465" w="10418478">
                  <a:moveTo>
                    <a:pt x="0" y="0"/>
                  </a:moveTo>
                  <a:lnTo>
                    <a:pt x="10418477" y="0"/>
                  </a:lnTo>
                  <a:lnTo>
                    <a:pt x="10418477" y="1953465"/>
                  </a:lnTo>
                  <a:lnTo>
                    <a:pt x="0" y="19534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11475514" y="2362200"/>
              <a:ext cx="10418478" cy="1953465"/>
            </a:xfrm>
            <a:custGeom>
              <a:avLst/>
              <a:gdLst/>
              <a:ahLst/>
              <a:cxnLst/>
              <a:rect r="r" b="b" t="t" l="l"/>
              <a:pathLst>
                <a:path h="1953465" w="10418478">
                  <a:moveTo>
                    <a:pt x="0" y="0"/>
                  </a:moveTo>
                  <a:lnTo>
                    <a:pt x="10418478" y="0"/>
                  </a:lnTo>
                  <a:lnTo>
                    <a:pt x="10418478" y="1953465"/>
                  </a:lnTo>
                  <a:lnTo>
                    <a:pt x="0" y="19534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253192" y="0"/>
              <a:ext cx="10418478" cy="1953465"/>
            </a:xfrm>
            <a:custGeom>
              <a:avLst/>
              <a:gdLst/>
              <a:ahLst/>
              <a:cxnLst/>
              <a:rect r="r" b="b" t="t" l="l"/>
              <a:pathLst>
                <a:path h="1953465" w="10418478">
                  <a:moveTo>
                    <a:pt x="0" y="0"/>
                  </a:moveTo>
                  <a:lnTo>
                    <a:pt x="10418477" y="0"/>
                  </a:lnTo>
                  <a:lnTo>
                    <a:pt x="10418477" y="1953465"/>
                  </a:lnTo>
                  <a:lnTo>
                    <a:pt x="0" y="19534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2" id="12"/>
            <p:cNvSpPr txBox="true"/>
            <p:nvPr/>
          </p:nvSpPr>
          <p:spPr>
            <a:xfrm rot="0">
              <a:off x="2990671" y="622614"/>
              <a:ext cx="7595843" cy="9196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00"/>
                </a:lnSpc>
                <a:spcBef>
                  <a:spcPct val="0"/>
                </a:spcBef>
              </a:pPr>
              <a:r>
                <a:rPr lang="en-US" b="true" sz="2000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What is PR? </a:t>
              </a:r>
              <a:r>
                <a:rPr lang="en-US" b="true" sz="2000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How PR Works &amp; Its Possible Impact in Bangladesh.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11348514" y="306384"/>
              <a:ext cx="2248428" cy="12359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840"/>
                </a:lnSpc>
                <a:spcBef>
                  <a:spcPct val="0"/>
                </a:spcBef>
              </a:pPr>
              <a:r>
                <a:rPr lang="en-US" sz="5600">
                  <a:solidFill>
                    <a:srgbClr val="FFFFFF"/>
                  </a:solidFill>
                  <a:latin typeface="Bricolage Grotesque"/>
                  <a:ea typeface="Bricolage Grotesque"/>
                  <a:cs typeface="Bricolage Grotesque"/>
                  <a:sym typeface="Bricolage Grotesque"/>
                </a:rPr>
                <a:t>02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11348514" y="2668584"/>
              <a:ext cx="2248428" cy="12359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840"/>
                </a:lnSpc>
                <a:spcBef>
                  <a:spcPct val="0"/>
                </a:spcBef>
              </a:pPr>
              <a:r>
                <a:rPr lang="en-US" sz="5600">
                  <a:solidFill>
                    <a:srgbClr val="FFFFFF"/>
                  </a:solidFill>
                  <a:latin typeface="Bricolage Grotesque"/>
                  <a:ea typeface="Bricolage Grotesque"/>
                  <a:cs typeface="Bricolage Grotesque"/>
                  <a:sym typeface="Bricolage Grotesque"/>
                </a:rPr>
                <a:t>04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14358712" y="622614"/>
              <a:ext cx="7623141" cy="9196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00"/>
                </a:lnSpc>
                <a:spcBef>
                  <a:spcPct val="0"/>
                </a:spcBef>
              </a:pPr>
              <a:r>
                <a:rPr lang="en-US" b="true" sz="2000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Why Bangladesh Could Benefit from Proportional Representation?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3048528" y="2855274"/>
              <a:ext cx="7623141" cy="9196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00"/>
                </a:lnSpc>
                <a:spcBef>
                  <a:spcPct val="0"/>
                </a:spcBef>
              </a:pPr>
              <a:r>
                <a:rPr lang="en-US" b="true" sz="2000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Challenges and Criticisms of PR in the Bangladeshi Context.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14270042" y="2855274"/>
              <a:ext cx="7623141" cy="9196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00"/>
                </a:lnSpc>
                <a:spcBef>
                  <a:spcPct val="0"/>
                </a:spcBef>
              </a:pPr>
              <a:r>
                <a:rPr lang="en-US" b="true" sz="2000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Is PR Right for Bangladesh? Debates and Takeaways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126192" y="306384"/>
              <a:ext cx="2248428" cy="12359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840"/>
                </a:lnSpc>
                <a:spcBef>
                  <a:spcPct val="0"/>
                </a:spcBef>
              </a:pPr>
              <a:r>
                <a:rPr lang="en-US" sz="5600">
                  <a:solidFill>
                    <a:srgbClr val="FFFFFF"/>
                  </a:solidFill>
                  <a:latin typeface="Bricolage Grotesque"/>
                  <a:ea typeface="Bricolage Grotesque"/>
                  <a:cs typeface="Bricolage Grotesque"/>
                  <a:sym typeface="Bricolage Grotesque"/>
                </a:rPr>
                <a:t>01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0" y="2668584"/>
              <a:ext cx="2248428" cy="12359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840"/>
                </a:lnSpc>
                <a:spcBef>
                  <a:spcPct val="0"/>
                </a:spcBef>
              </a:pPr>
              <a:r>
                <a:rPr lang="en-US" sz="5600">
                  <a:solidFill>
                    <a:srgbClr val="FFFFFF"/>
                  </a:solidFill>
                  <a:latin typeface="Bricolage Grotesque"/>
                  <a:ea typeface="Bricolage Grotesque"/>
                  <a:cs typeface="Bricolage Grotesque"/>
                  <a:sym typeface="Bricolage Grotesque"/>
                </a:rPr>
                <a:t>03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9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984861" y="743509"/>
            <a:ext cx="12318277" cy="7810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00"/>
              </a:lnSpc>
              <a:spcBef>
                <a:spcPct val="0"/>
              </a:spcBef>
            </a:pPr>
            <a:r>
              <a:rPr lang="en-US" b="true" sz="4500">
                <a:solidFill>
                  <a:srgbClr val="000000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What is PR System?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028700" y="2218913"/>
            <a:ext cx="16230600" cy="1521528"/>
            <a:chOff x="0" y="0"/>
            <a:chExt cx="21640800" cy="2028704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21640800" cy="2028704"/>
              <a:chOff x="0" y="0"/>
              <a:chExt cx="1979072" cy="185527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1979072" cy="185527"/>
              </a:xfrm>
              <a:custGeom>
                <a:avLst/>
                <a:gdLst/>
                <a:ahLst/>
                <a:cxnLst/>
                <a:rect r="r" b="b" t="t" l="l"/>
                <a:pathLst>
                  <a:path h="185527" w="1979072">
                    <a:moveTo>
                      <a:pt x="47700" y="0"/>
                    </a:moveTo>
                    <a:lnTo>
                      <a:pt x="1931372" y="0"/>
                    </a:lnTo>
                    <a:cubicBezTo>
                      <a:pt x="1944023" y="0"/>
                      <a:pt x="1956155" y="5025"/>
                      <a:pt x="1965101" y="13971"/>
                    </a:cubicBezTo>
                    <a:cubicBezTo>
                      <a:pt x="1974046" y="22916"/>
                      <a:pt x="1979072" y="35049"/>
                      <a:pt x="1979072" y="47700"/>
                    </a:cubicBezTo>
                    <a:lnTo>
                      <a:pt x="1979072" y="137827"/>
                    </a:lnTo>
                    <a:cubicBezTo>
                      <a:pt x="1979072" y="164171"/>
                      <a:pt x="1957716" y="185527"/>
                      <a:pt x="1931372" y="185527"/>
                    </a:cubicBezTo>
                    <a:lnTo>
                      <a:pt x="47700" y="185527"/>
                    </a:lnTo>
                    <a:cubicBezTo>
                      <a:pt x="35049" y="185527"/>
                      <a:pt x="22916" y="180501"/>
                      <a:pt x="13971" y="171556"/>
                    </a:cubicBezTo>
                    <a:cubicBezTo>
                      <a:pt x="5025" y="162611"/>
                      <a:pt x="0" y="150478"/>
                      <a:pt x="0" y="137827"/>
                    </a:cubicBezTo>
                    <a:lnTo>
                      <a:pt x="0" y="47700"/>
                    </a:lnTo>
                    <a:cubicBezTo>
                      <a:pt x="0" y="35049"/>
                      <a:pt x="5025" y="22916"/>
                      <a:pt x="13971" y="13971"/>
                    </a:cubicBezTo>
                    <a:cubicBezTo>
                      <a:pt x="22916" y="5025"/>
                      <a:pt x="35049" y="0"/>
                      <a:pt x="47700" y="0"/>
                    </a:cubicBezTo>
                    <a:close/>
                  </a:path>
                </a:pathLst>
              </a:custGeom>
              <a:solidFill>
                <a:srgbClr val="308FBE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47625"/>
                <a:ext cx="1979072" cy="23315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63"/>
                  </a:lnSpc>
                </a:pPr>
              </a:p>
            </p:txBody>
          </p:sp>
        </p:grpSp>
        <p:sp>
          <p:nvSpPr>
            <p:cNvPr name="TextBox 7" id="7"/>
            <p:cNvSpPr txBox="true"/>
            <p:nvPr/>
          </p:nvSpPr>
          <p:spPr>
            <a:xfrm rot="0">
              <a:off x="851936" y="415336"/>
              <a:ext cx="19830436" cy="11408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3500"/>
                </a:lnSpc>
              </a:pPr>
              <a:r>
                <a:rPr lang="en-US" sz="250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Proportional Representation (PR) is an electoral system</a:t>
              </a:r>
              <a:r>
                <a:rPr lang="en-US" sz="250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 where seats in parliament are allocated to political parties based on the percentage of votes they receive.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4405023" y="4483408"/>
            <a:ext cx="7767935" cy="4802480"/>
            <a:chOff x="0" y="0"/>
            <a:chExt cx="10357246" cy="640330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1818942" y="661611"/>
              <a:ext cx="7009942" cy="2156952"/>
            </a:xfrm>
            <a:custGeom>
              <a:avLst/>
              <a:gdLst/>
              <a:ahLst/>
              <a:cxnLst/>
              <a:rect r="r" b="b" t="t" l="l"/>
              <a:pathLst>
                <a:path h="2156952" w="7009942">
                  <a:moveTo>
                    <a:pt x="0" y="0"/>
                  </a:moveTo>
                  <a:lnTo>
                    <a:pt x="7009942" y="0"/>
                  </a:lnTo>
                  <a:lnTo>
                    <a:pt x="7009942" y="2156952"/>
                  </a:lnTo>
                  <a:lnTo>
                    <a:pt x="0" y="21569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-82402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1818942" y="2722862"/>
              <a:ext cx="7009942" cy="2156952"/>
            </a:xfrm>
            <a:custGeom>
              <a:avLst/>
              <a:gdLst/>
              <a:ahLst/>
              <a:cxnLst/>
              <a:rect r="r" b="b" t="t" l="l"/>
              <a:pathLst>
                <a:path h="2156952" w="7009942">
                  <a:moveTo>
                    <a:pt x="0" y="0"/>
                  </a:moveTo>
                  <a:lnTo>
                    <a:pt x="7009942" y="0"/>
                  </a:lnTo>
                  <a:lnTo>
                    <a:pt x="7009942" y="2156952"/>
                  </a:lnTo>
                  <a:lnTo>
                    <a:pt x="0" y="21569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-82402" r="0" b="0"/>
              </a:stretch>
            </a:blipFill>
            <a:ln cap="sq">
              <a:noFill/>
              <a:prstDash val="solid"/>
              <a:miter/>
            </a:ln>
          </p:spPr>
        </p:sp>
        <p:grpSp>
          <p:nvGrpSpPr>
            <p:cNvPr name="Group 11" id="11"/>
            <p:cNvGrpSpPr/>
            <p:nvPr/>
          </p:nvGrpSpPr>
          <p:grpSpPr>
            <a:xfrm rot="5400000">
              <a:off x="4443626" y="-4153046"/>
              <a:ext cx="1760574" cy="10066666"/>
              <a:chOff x="0" y="0"/>
              <a:chExt cx="375637" cy="2147829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375637" cy="2138644"/>
              </a:xfrm>
              <a:custGeom>
                <a:avLst/>
                <a:gdLst/>
                <a:ahLst/>
                <a:cxnLst/>
                <a:rect r="r" b="b" t="t" l="l"/>
                <a:pathLst>
                  <a:path h="2138644" w="375637">
                    <a:moveTo>
                      <a:pt x="375637" y="45806"/>
                    </a:moveTo>
                    <a:lnTo>
                      <a:pt x="375637" y="1987723"/>
                    </a:lnTo>
                    <a:cubicBezTo>
                      <a:pt x="375637" y="2016168"/>
                      <a:pt x="360806" y="2042555"/>
                      <a:pt x="336507" y="2057342"/>
                    </a:cubicBezTo>
                    <a:lnTo>
                      <a:pt x="226948" y="2124016"/>
                    </a:lnTo>
                    <a:cubicBezTo>
                      <a:pt x="202912" y="2138644"/>
                      <a:pt x="172725" y="2138644"/>
                      <a:pt x="148689" y="2124016"/>
                    </a:cubicBezTo>
                    <a:lnTo>
                      <a:pt x="39130" y="2057342"/>
                    </a:lnTo>
                    <a:cubicBezTo>
                      <a:pt x="14831" y="2042555"/>
                      <a:pt x="0" y="2016168"/>
                      <a:pt x="0" y="1987723"/>
                    </a:cubicBezTo>
                    <a:lnTo>
                      <a:pt x="0" y="45806"/>
                    </a:lnTo>
                    <a:cubicBezTo>
                      <a:pt x="0" y="20508"/>
                      <a:pt x="20508" y="0"/>
                      <a:pt x="45806" y="0"/>
                    </a:cubicBezTo>
                    <a:lnTo>
                      <a:pt x="329831" y="0"/>
                    </a:lnTo>
                    <a:cubicBezTo>
                      <a:pt x="355129" y="0"/>
                      <a:pt x="375637" y="20508"/>
                      <a:pt x="375637" y="45806"/>
                    </a:cubicBezTo>
                    <a:close/>
                  </a:path>
                </a:pathLst>
              </a:custGeom>
              <a:solidFill>
                <a:srgbClr val="386C9C"/>
              </a:solidFill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0" y="-47625"/>
                <a:ext cx="375637" cy="208115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63"/>
                  </a:lnSpc>
                </a:pPr>
              </a:p>
            </p:txBody>
          </p:sp>
        </p:grpSp>
        <p:grpSp>
          <p:nvGrpSpPr>
            <p:cNvPr name="Group 14" id="14"/>
            <p:cNvGrpSpPr/>
            <p:nvPr/>
          </p:nvGrpSpPr>
          <p:grpSpPr>
            <a:xfrm rot="5400000">
              <a:off x="4298336" y="-2068096"/>
              <a:ext cx="1760574" cy="10357246"/>
              <a:chOff x="0" y="0"/>
              <a:chExt cx="375637" cy="2209827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375637" cy="2200642"/>
              </a:xfrm>
              <a:custGeom>
                <a:avLst/>
                <a:gdLst/>
                <a:ahLst/>
                <a:cxnLst/>
                <a:rect r="r" b="b" t="t" l="l"/>
                <a:pathLst>
                  <a:path h="2200642" w="375637">
                    <a:moveTo>
                      <a:pt x="375637" y="45806"/>
                    </a:moveTo>
                    <a:lnTo>
                      <a:pt x="375637" y="2049721"/>
                    </a:lnTo>
                    <a:cubicBezTo>
                      <a:pt x="375637" y="2078166"/>
                      <a:pt x="360806" y="2104553"/>
                      <a:pt x="336507" y="2119341"/>
                    </a:cubicBezTo>
                    <a:lnTo>
                      <a:pt x="226948" y="2186014"/>
                    </a:lnTo>
                    <a:cubicBezTo>
                      <a:pt x="202912" y="2200642"/>
                      <a:pt x="172725" y="2200642"/>
                      <a:pt x="148689" y="2186014"/>
                    </a:cubicBezTo>
                    <a:lnTo>
                      <a:pt x="39130" y="2119341"/>
                    </a:lnTo>
                    <a:cubicBezTo>
                      <a:pt x="14831" y="2104553"/>
                      <a:pt x="0" y="2078166"/>
                      <a:pt x="0" y="2049721"/>
                    </a:cubicBezTo>
                    <a:lnTo>
                      <a:pt x="0" y="45806"/>
                    </a:lnTo>
                    <a:cubicBezTo>
                      <a:pt x="0" y="20508"/>
                      <a:pt x="20508" y="0"/>
                      <a:pt x="45806" y="0"/>
                    </a:cubicBezTo>
                    <a:lnTo>
                      <a:pt x="329831" y="0"/>
                    </a:lnTo>
                    <a:cubicBezTo>
                      <a:pt x="355129" y="0"/>
                      <a:pt x="375637" y="20508"/>
                      <a:pt x="375637" y="45806"/>
                    </a:cubicBezTo>
                    <a:close/>
                  </a:path>
                </a:pathLst>
              </a:custGeom>
              <a:solidFill>
                <a:srgbClr val="308FBE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6" id="16"/>
              <p:cNvSpPr txBox="true"/>
              <p:nvPr/>
            </p:nvSpPr>
            <p:spPr>
              <a:xfrm>
                <a:off x="0" y="-47625"/>
                <a:ext cx="375637" cy="214315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763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7" id="17"/>
            <p:cNvGrpSpPr/>
            <p:nvPr/>
          </p:nvGrpSpPr>
          <p:grpSpPr>
            <a:xfrm rot="5400000">
              <a:off x="4443626" y="489687"/>
              <a:ext cx="1760574" cy="10066666"/>
              <a:chOff x="0" y="0"/>
              <a:chExt cx="375637" cy="2147829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375637" cy="2138644"/>
              </a:xfrm>
              <a:custGeom>
                <a:avLst/>
                <a:gdLst/>
                <a:ahLst/>
                <a:cxnLst/>
                <a:rect r="r" b="b" t="t" l="l"/>
                <a:pathLst>
                  <a:path h="2138644" w="375637">
                    <a:moveTo>
                      <a:pt x="375637" y="45806"/>
                    </a:moveTo>
                    <a:lnTo>
                      <a:pt x="375637" y="1987723"/>
                    </a:lnTo>
                    <a:cubicBezTo>
                      <a:pt x="375637" y="2016168"/>
                      <a:pt x="360806" y="2042555"/>
                      <a:pt x="336507" y="2057342"/>
                    </a:cubicBezTo>
                    <a:lnTo>
                      <a:pt x="226948" y="2124016"/>
                    </a:lnTo>
                    <a:cubicBezTo>
                      <a:pt x="202912" y="2138644"/>
                      <a:pt x="172725" y="2138644"/>
                      <a:pt x="148689" y="2124016"/>
                    </a:cubicBezTo>
                    <a:lnTo>
                      <a:pt x="39130" y="2057342"/>
                    </a:lnTo>
                    <a:cubicBezTo>
                      <a:pt x="14831" y="2042555"/>
                      <a:pt x="0" y="2016168"/>
                      <a:pt x="0" y="1987723"/>
                    </a:cubicBezTo>
                    <a:lnTo>
                      <a:pt x="0" y="45806"/>
                    </a:lnTo>
                    <a:cubicBezTo>
                      <a:pt x="0" y="20508"/>
                      <a:pt x="20508" y="0"/>
                      <a:pt x="45806" y="0"/>
                    </a:cubicBezTo>
                    <a:lnTo>
                      <a:pt x="329831" y="0"/>
                    </a:lnTo>
                    <a:cubicBezTo>
                      <a:pt x="355129" y="0"/>
                      <a:pt x="375637" y="20508"/>
                      <a:pt x="375637" y="45806"/>
                    </a:cubicBezTo>
                    <a:close/>
                  </a:path>
                </a:pathLst>
              </a:custGeom>
              <a:solidFill>
                <a:srgbClr val="C34D24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9" id="19"/>
              <p:cNvSpPr txBox="true"/>
              <p:nvPr/>
            </p:nvSpPr>
            <p:spPr>
              <a:xfrm>
                <a:off x="0" y="-47625"/>
                <a:ext cx="375637" cy="208115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763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AutoShape 20" id="20"/>
            <p:cNvSpPr/>
            <p:nvPr/>
          </p:nvSpPr>
          <p:spPr>
            <a:xfrm>
              <a:off x="3725252" y="238395"/>
              <a:ext cx="0" cy="1236163"/>
            </a:xfrm>
            <a:prstGeom prst="line">
              <a:avLst/>
            </a:prstGeom>
            <a:ln cap="flat" w="50800">
              <a:solidFill>
                <a:srgbClr val="ECF0F3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21" id="21"/>
            <p:cNvSpPr/>
            <p:nvPr/>
          </p:nvSpPr>
          <p:spPr>
            <a:xfrm>
              <a:off x="3795164" y="2443892"/>
              <a:ext cx="0" cy="1236163"/>
            </a:xfrm>
            <a:prstGeom prst="line">
              <a:avLst/>
            </a:prstGeom>
            <a:ln cap="flat" w="50800">
              <a:solidFill>
                <a:srgbClr val="ECF0F3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22" id="22"/>
            <p:cNvSpPr/>
            <p:nvPr/>
          </p:nvSpPr>
          <p:spPr>
            <a:xfrm>
              <a:off x="3769764" y="4879814"/>
              <a:ext cx="0" cy="1236163"/>
            </a:xfrm>
            <a:prstGeom prst="line">
              <a:avLst/>
            </a:prstGeom>
            <a:ln cap="flat" w="50800">
              <a:solidFill>
                <a:srgbClr val="ECF0F3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23" id="23"/>
            <p:cNvSpPr txBox="true"/>
            <p:nvPr/>
          </p:nvSpPr>
          <p:spPr>
            <a:xfrm rot="0">
              <a:off x="4144352" y="386792"/>
              <a:ext cx="5571619" cy="6826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498"/>
                </a:lnSpc>
              </a:pPr>
              <a:r>
                <a:rPr lang="en-US" sz="2999">
                  <a:solidFill>
                    <a:srgbClr val="FFFFFF"/>
                  </a:solidFill>
                  <a:latin typeface="Bricolage Grotesque"/>
                  <a:ea typeface="Bricolage Grotesque"/>
                  <a:cs typeface="Bricolage Grotesque"/>
                  <a:sym typeface="Bricolage Grotesque"/>
                </a:rPr>
                <a:t>List PR</a:t>
              </a:r>
            </a:p>
          </p:txBody>
        </p:sp>
        <p:sp>
          <p:nvSpPr>
            <p:cNvPr name="TextBox 24" id="24"/>
            <p:cNvSpPr txBox="true"/>
            <p:nvPr/>
          </p:nvSpPr>
          <p:spPr>
            <a:xfrm rot="0">
              <a:off x="4042752" y="2637137"/>
              <a:ext cx="5571619" cy="6826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498"/>
                </a:lnSpc>
              </a:pPr>
              <a:r>
                <a:rPr lang="en-US" sz="2999">
                  <a:solidFill>
                    <a:srgbClr val="FFFFFF"/>
                  </a:solidFill>
                  <a:latin typeface="Bricolage Grotesque"/>
                  <a:ea typeface="Bricolage Grotesque"/>
                  <a:cs typeface="Bricolage Grotesque"/>
                  <a:sym typeface="Bricolage Grotesque"/>
                </a:rPr>
                <a:t>Mixed-member PR</a:t>
              </a:r>
            </a:p>
          </p:txBody>
        </p:sp>
        <p:sp>
          <p:nvSpPr>
            <p:cNvPr name="TextBox 25" id="25"/>
            <p:cNvSpPr txBox="true"/>
            <p:nvPr/>
          </p:nvSpPr>
          <p:spPr>
            <a:xfrm rot="0">
              <a:off x="4144352" y="4784564"/>
              <a:ext cx="5922314" cy="14668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500"/>
                </a:lnSpc>
              </a:pPr>
              <a:r>
                <a:rPr lang="en-US" sz="3000">
                  <a:solidFill>
                    <a:srgbClr val="FFFFFF"/>
                  </a:solidFill>
                  <a:latin typeface="Bricolage Grotesque"/>
                  <a:ea typeface="Bricolage Grotesque"/>
                  <a:cs typeface="Bricolage Grotesque"/>
                  <a:sym typeface="Bricolage Grotesque"/>
                </a:rPr>
                <a:t>Single Transferable Vote (STV)</a:t>
              </a:r>
            </a:p>
          </p:txBody>
        </p:sp>
        <p:sp>
          <p:nvSpPr>
            <p:cNvPr name="TextBox 26" id="26"/>
            <p:cNvSpPr txBox="true"/>
            <p:nvPr/>
          </p:nvSpPr>
          <p:spPr>
            <a:xfrm rot="0">
              <a:off x="1528587" y="350640"/>
              <a:ext cx="919162" cy="9906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299"/>
                </a:lnSpc>
              </a:pPr>
              <a:r>
                <a:rPr lang="en-US" sz="4500" b="true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01</a:t>
              </a:r>
            </a:p>
          </p:txBody>
        </p:sp>
        <p:sp>
          <p:nvSpPr>
            <p:cNvPr name="TextBox 27" id="27"/>
            <p:cNvSpPr txBox="true"/>
            <p:nvPr/>
          </p:nvSpPr>
          <p:spPr>
            <a:xfrm rot="0">
              <a:off x="1513903" y="2487933"/>
              <a:ext cx="948531" cy="9906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299"/>
                </a:lnSpc>
              </a:pPr>
              <a:r>
                <a:rPr lang="en-US" sz="4500" b="true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02</a:t>
              </a:r>
            </a:p>
          </p:txBody>
        </p:sp>
        <p:sp>
          <p:nvSpPr>
            <p:cNvPr name="TextBox 28" id="28"/>
            <p:cNvSpPr txBox="true"/>
            <p:nvPr/>
          </p:nvSpPr>
          <p:spPr>
            <a:xfrm rot="0">
              <a:off x="1504973" y="4989620"/>
              <a:ext cx="966391" cy="9906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299"/>
                </a:lnSpc>
              </a:pPr>
              <a:r>
                <a:rPr lang="en-US" sz="4500" b="true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03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021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952914" y="590550"/>
            <a:ext cx="13127309" cy="7810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00"/>
              </a:lnSpc>
              <a:spcBef>
                <a:spcPct val="0"/>
              </a:spcBef>
            </a:pPr>
            <a:r>
              <a:rPr lang="en-US" b="true" sz="4500">
                <a:solidFill>
                  <a:srgbClr val="FFFFFF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How PR W</a:t>
            </a:r>
            <a:r>
              <a:rPr lang="en-US" b="true" sz="4500">
                <a:solidFill>
                  <a:srgbClr val="FFFFFF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orks 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2442090" y="1645564"/>
            <a:ext cx="13801630" cy="6327076"/>
            <a:chOff x="0" y="0"/>
            <a:chExt cx="18402173" cy="843610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5670690" y="844941"/>
              <a:ext cx="6533994" cy="6337974"/>
            </a:xfrm>
            <a:custGeom>
              <a:avLst/>
              <a:gdLst/>
              <a:ahLst/>
              <a:cxnLst/>
              <a:rect r="r" b="b" t="t" l="l"/>
              <a:pathLst>
                <a:path h="6337974" w="6533994">
                  <a:moveTo>
                    <a:pt x="0" y="0"/>
                  </a:moveTo>
                  <a:lnTo>
                    <a:pt x="6533994" y="0"/>
                  </a:lnTo>
                  <a:lnTo>
                    <a:pt x="6533994" y="6337974"/>
                  </a:lnTo>
                  <a:lnTo>
                    <a:pt x="0" y="63379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0189507" y="0"/>
              <a:ext cx="2261289" cy="2261289"/>
            </a:xfrm>
            <a:custGeom>
              <a:avLst/>
              <a:gdLst/>
              <a:ahLst/>
              <a:cxnLst/>
              <a:rect r="r" b="b" t="t" l="l"/>
              <a:pathLst>
                <a:path h="2261289" w="2261289">
                  <a:moveTo>
                    <a:pt x="0" y="0"/>
                  </a:moveTo>
                  <a:lnTo>
                    <a:pt x="2261289" y="0"/>
                  </a:lnTo>
                  <a:lnTo>
                    <a:pt x="2261289" y="2261289"/>
                  </a:lnTo>
                  <a:lnTo>
                    <a:pt x="0" y="22612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5774717" y="123707"/>
              <a:ext cx="2261289" cy="2261289"/>
            </a:xfrm>
            <a:custGeom>
              <a:avLst/>
              <a:gdLst/>
              <a:ahLst/>
              <a:cxnLst/>
              <a:rect r="r" b="b" t="t" l="l"/>
              <a:pathLst>
                <a:path h="2261289" w="2261289">
                  <a:moveTo>
                    <a:pt x="0" y="0"/>
                  </a:moveTo>
                  <a:lnTo>
                    <a:pt x="2261289" y="0"/>
                  </a:lnTo>
                  <a:lnTo>
                    <a:pt x="2261289" y="2261289"/>
                  </a:lnTo>
                  <a:lnTo>
                    <a:pt x="0" y="22612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0189507" y="6075876"/>
              <a:ext cx="2261289" cy="2261289"/>
            </a:xfrm>
            <a:custGeom>
              <a:avLst/>
              <a:gdLst/>
              <a:ahLst/>
              <a:cxnLst/>
              <a:rect r="r" b="b" t="t" l="l"/>
              <a:pathLst>
                <a:path h="2261289" w="2261289">
                  <a:moveTo>
                    <a:pt x="0" y="0"/>
                  </a:moveTo>
                  <a:lnTo>
                    <a:pt x="2261289" y="0"/>
                  </a:lnTo>
                  <a:lnTo>
                    <a:pt x="2261289" y="2261289"/>
                  </a:lnTo>
                  <a:lnTo>
                    <a:pt x="0" y="22612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5670690" y="6174813"/>
              <a:ext cx="2261289" cy="2261289"/>
            </a:xfrm>
            <a:custGeom>
              <a:avLst/>
              <a:gdLst/>
              <a:ahLst/>
              <a:cxnLst/>
              <a:rect r="r" b="b" t="t" l="l"/>
              <a:pathLst>
                <a:path h="2261289" w="2261289">
                  <a:moveTo>
                    <a:pt x="0" y="0"/>
                  </a:moveTo>
                  <a:lnTo>
                    <a:pt x="2261289" y="0"/>
                  </a:lnTo>
                  <a:lnTo>
                    <a:pt x="2261289" y="2261289"/>
                  </a:lnTo>
                  <a:lnTo>
                    <a:pt x="0" y="22612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6388982" y="718292"/>
              <a:ext cx="824704" cy="824704"/>
            </a:xfrm>
            <a:custGeom>
              <a:avLst/>
              <a:gdLst/>
              <a:ahLst/>
              <a:cxnLst/>
              <a:rect r="r" b="b" t="t" l="l"/>
              <a:pathLst>
                <a:path h="824704" w="824704">
                  <a:moveTo>
                    <a:pt x="0" y="0"/>
                  </a:moveTo>
                  <a:lnTo>
                    <a:pt x="824704" y="0"/>
                  </a:lnTo>
                  <a:lnTo>
                    <a:pt x="824704" y="824704"/>
                  </a:lnTo>
                  <a:lnTo>
                    <a:pt x="0" y="8247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10804711" y="6839116"/>
              <a:ext cx="824704" cy="687597"/>
            </a:xfrm>
            <a:custGeom>
              <a:avLst/>
              <a:gdLst/>
              <a:ahLst/>
              <a:cxnLst/>
              <a:rect r="r" b="b" t="t" l="l"/>
              <a:pathLst>
                <a:path h="687597" w="824704">
                  <a:moveTo>
                    <a:pt x="0" y="0"/>
                  </a:moveTo>
                  <a:lnTo>
                    <a:pt x="824704" y="0"/>
                  </a:lnTo>
                  <a:lnTo>
                    <a:pt x="824704" y="687597"/>
                  </a:lnTo>
                  <a:lnTo>
                    <a:pt x="0" y="6875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0907799" y="660716"/>
              <a:ext cx="618528" cy="824704"/>
            </a:xfrm>
            <a:custGeom>
              <a:avLst/>
              <a:gdLst/>
              <a:ahLst/>
              <a:cxnLst/>
              <a:rect r="r" b="b" t="t" l="l"/>
              <a:pathLst>
                <a:path h="824704" w="618528">
                  <a:moveTo>
                    <a:pt x="0" y="0"/>
                  </a:moveTo>
                  <a:lnTo>
                    <a:pt x="618528" y="0"/>
                  </a:lnTo>
                  <a:lnTo>
                    <a:pt x="618528" y="824704"/>
                  </a:lnTo>
                  <a:lnTo>
                    <a:pt x="0" y="8247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6388982" y="6866386"/>
              <a:ext cx="687597" cy="824704"/>
            </a:xfrm>
            <a:custGeom>
              <a:avLst/>
              <a:gdLst/>
              <a:ahLst/>
              <a:cxnLst/>
              <a:rect r="r" b="b" t="t" l="l"/>
              <a:pathLst>
                <a:path h="824704" w="687597">
                  <a:moveTo>
                    <a:pt x="0" y="0"/>
                  </a:moveTo>
                  <a:lnTo>
                    <a:pt x="687597" y="0"/>
                  </a:lnTo>
                  <a:lnTo>
                    <a:pt x="687597" y="824704"/>
                  </a:lnTo>
                  <a:lnTo>
                    <a:pt x="0" y="8247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3" id="13"/>
            <p:cNvSpPr txBox="true"/>
            <p:nvPr/>
          </p:nvSpPr>
          <p:spPr>
            <a:xfrm rot="0">
              <a:off x="12880328" y="1364736"/>
              <a:ext cx="5521845" cy="10792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2240"/>
                </a:lnSpc>
                <a:spcBef>
                  <a:spcPct val="0"/>
                </a:spcBef>
              </a:pPr>
              <a:r>
                <a:rPr lang="en-US" sz="16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Parliam</a:t>
              </a:r>
              <a:r>
                <a:rPr lang="en-US" sz="16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ent seats are distributed proportionally to the percentage of votes each party receives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12880328" y="824360"/>
              <a:ext cx="4223895" cy="4497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00"/>
                </a:lnSpc>
                <a:spcBef>
                  <a:spcPct val="0"/>
                </a:spcBef>
              </a:pPr>
              <a:r>
                <a:rPr lang="en-US" b="true" sz="2000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Seat Allocation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13155336" y="6513008"/>
              <a:ext cx="5171048" cy="7109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240"/>
                </a:lnSpc>
                <a:spcBef>
                  <a:spcPct val="0"/>
                </a:spcBef>
              </a:pPr>
              <a:r>
                <a:rPr lang="en-US" sz="16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E</a:t>
              </a:r>
              <a:r>
                <a:rPr lang="en-US" sz="16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ach party prepares a list of candidates before the election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13155336" y="5890709"/>
              <a:ext cx="4223895" cy="4497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00"/>
                </a:lnSpc>
                <a:spcBef>
                  <a:spcPct val="0"/>
                </a:spcBef>
              </a:pPr>
              <a:r>
                <a:rPr lang="en-US" b="true" sz="2000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Party Lists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1510683"/>
              <a:ext cx="5670690" cy="7969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494"/>
                </a:lnSpc>
                <a:spcBef>
                  <a:spcPct val="0"/>
                </a:spcBef>
              </a:pPr>
              <a:r>
                <a:rPr lang="en-US" sz="1781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Cit</a:t>
              </a:r>
              <a:r>
                <a:rPr lang="en-US" sz="1781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izens vote for a political party instead of just an individual candidate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1014995" y="1025443"/>
              <a:ext cx="4223895" cy="4497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800"/>
                </a:lnSpc>
                <a:spcBef>
                  <a:spcPct val="0"/>
                </a:spcBef>
              </a:pPr>
              <a:r>
                <a:rPr lang="en-US" b="true" sz="2000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Voting Process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1052342" y="6601908"/>
              <a:ext cx="4223895" cy="7109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240"/>
                </a:lnSpc>
                <a:spcBef>
                  <a:spcPct val="0"/>
                </a:spcBef>
              </a:pPr>
              <a:r>
                <a:rPr lang="en-US" sz="16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Ea</a:t>
              </a:r>
              <a:r>
                <a:rPr lang="en-US" sz="16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ch party’s percentage of total votes is calculated.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666465" y="6091792"/>
              <a:ext cx="4223895" cy="4497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800"/>
                </a:lnSpc>
                <a:spcBef>
                  <a:spcPct val="0"/>
                </a:spcBef>
              </a:pPr>
              <a:r>
                <a:rPr lang="en-US" b="true" sz="2000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Counting Votes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021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937701" y="313709"/>
            <a:ext cx="12440974" cy="7809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03"/>
              </a:lnSpc>
              <a:spcBef>
                <a:spcPct val="0"/>
              </a:spcBef>
            </a:pPr>
            <a:r>
              <a:rPr lang="en-US" b="true" sz="4502">
                <a:solidFill>
                  <a:srgbClr val="FFFFFF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Possible Impact of PR in Bangladesh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506299" y="2319202"/>
            <a:ext cx="4966763" cy="6939098"/>
            <a:chOff x="0" y="0"/>
            <a:chExt cx="6622351" cy="9252130"/>
          </a:xfrm>
        </p:grpSpPr>
        <p:grpSp>
          <p:nvGrpSpPr>
            <p:cNvPr name="Group 4" id="4"/>
            <p:cNvGrpSpPr/>
            <p:nvPr/>
          </p:nvGrpSpPr>
          <p:grpSpPr>
            <a:xfrm rot="-5400000">
              <a:off x="497008" y="-496580"/>
              <a:ext cx="1796542" cy="2789702"/>
              <a:chOff x="0" y="0"/>
              <a:chExt cx="660400" cy="1025481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660400" cy="1025481"/>
              </a:xfrm>
              <a:custGeom>
                <a:avLst/>
                <a:gdLst/>
                <a:ahLst/>
                <a:cxnLst/>
                <a:rect r="r" b="b" t="t" l="l"/>
                <a:pathLst>
                  <a:path h="1025481" w="66040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33226"/>
                    </a:cubicBezTo>
                    <a:lnTo>
                      <a:pt x="660400" y="1025481"/>
                    </a:lnTo>
                    <a:lnTo>
                      <a:pt x="0" y="1025481"/>
                    </a:lnTo>
                    <a:lnTo>
                      <a:pt x="0" y="333740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386C9C">
                  <a:alpha val="49804"/>
                </a:srgbClr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79375"/>
                <a:ext cx="660400" cy="94610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63"/>
                  </a:lnSpc>
                </a:pPr>
              </a:p>
            </p:txBody>
          </p:sp>
        </p:grpSp>
        <p:sp>
          <p:nvSpPr>
            <p:cNvPr name="Freeform 7" id="7"/>
            <p:cNvSpPr/>
            <p:nvPr/>
          </p:nvSpPr>
          <p:spPr>
            <a:xfrm flipH="false" flipV="false" rot="0">
              <a:off x="1954550" y="1165030"/>
              <a:ext cx="4616058" cy="1062250"/>
            </a:xfrm>
            <a:custGeom>
              <a:avLst/>
              <a:gdLst/>
              <a:ahLst/>
              <a:cxnLst/>
              <a:rect r="r" b="b" t="t" l="l"/>
              <a:pathLst>
                <a:path h="1062250" w="4616058">
                  <a:moveTo>
                    <a:pt x="0" y="0"/>
                  </a:moveTo>
                  <a:lnTo>
                    <a:pt x="4616058" y="0"/>
                  </a:lnTo>
                  <a:lnTo>
                    <a:pt x="4616058" y="1062250"/>
                  </a:lnTo>
                  <a:lnTo>
                    <a:pt x="0" y="10622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44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-148239" r="0" b="0"/>
              </a:stretch>
            </a:blipFill>
            <a:ln cap="sq">
              <a:noFill/>
              <a:prstDash val="solid"/>
              <a:miter/>
            </a:ln>
          </p:spPr>
        </p:sp>
        <p:grpSp>
          <p:nvGrpSpPr>
            <p:cNvPr name="Group 8" id="8"/>
            <p:cNvGrpSpPr/>
            <p:nvPr/>
          </p:nvGrpSpPr>
          <p:grpSpPr>
            <a:xfrm rot="0">
              <a:off x="1954550" y="322181"/>
              <a:ext cx="4667801" cy="1317504"/>
              <a:chOff x="0" y="0"/>
              <a:chExt cx="426875" cy="120487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426875" cy="120487"/>
              </a:xfrm>
              <a:custGeom>
                <a:avLst/>
                <a:gdLst/>
                <a:ahLst/>
                <a:cxnLst/>
                <a:rect r="r" b="b" t="t" l="l"/>
                <a:pathLst>
                  <a:path h="120487" w="426875">
                    <a:moveTo>
                      <a:pt x="60244" y="0"/>
                    </a:moveTo>
                    <a:lnTo>
                      <a:pt x="366631" y="0"/>
                    </a:lnTo>
                    <a:cubicBezTo>
                      <a:pt x="399903" y="0"/>
                      <a:pt x="426875" y="26972"/>
                      <a:pt x="426875" y="60244"/>
                    </a:cubicBezTo>
                    <a:lnTo>
                      <a:pt x="426875" y="60244"/>
                    </a:lnTo>
                    <a:cubicBezTo>
                      <a:pt x="426875" y="93515"/>
                      <a:pt x="399903" y="120487"/>
                      <a:pt x="366631" y="120487"/>
                    </a:cubicBezTo>
                    <a:lnTo>
                      <a:pt x="60244" y="120487"/>
                    </a:lnTo>
                    <a:cubicBezTo>
                      <a:pt x="26972" y="120487"/>
                      <a:pt x="0" y="93515"/>
                      <a:pt x="0" y="60244"/>
                    </a:cubicBezTo>
                    <a:lnTo>
                      <a:pt x="0" y="60244"/>
                    </a:lnTo>
                    <a:cubicBezTo>
                      <a:pt x="0" y="26972"/>
                      <a:pt x="26972" y="0"/>
                      <a:pt x="60244" y="0"/>
                    </a:cubicBezTo>
                    <a:close/>
                  </a:path>
                </a:pathLst>
              </a:custGeom>
              <a:solidFill>
                <a:srgbClr val="386C9C"/>
              </a:solidFill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0" y="-47625"/>
                <a:ext cx="426875" cy="16811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63"/>
                  </a:lnSpc>
                </a:pPr>
              </a:p>
            </p:txBody>
          </p:sp>
        </p:grpSp>
        <p:grpSp>
          <p:nvGrpSpPr>
            <p:cNvPr name="Group 11" id="11"/>
            <p:cNvGrpSpPr/>
            <p:nvPr/>
          </p:nvGrpSpPr>
          <p:grpSpPr>
            <a:xfrm rot="-5400000">
              <a:off x="514476" y="1765093"/>
              <a:ext cx="1859738" cy="2887834"/>
              <a:chOff x="0" y="0"/>
              <a:chExt cx="660400" cy="1025481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660400" cy="1025481"/>
              </a:xfrm>
              <a:custGeom>
                <a:avLst/>
                <a:gdLst/>
                <a:ahLst/>
                <a:cxnLst/>
                <a:rect r="r" b="b" t="t" l="l"/>
                <a:pathLst>
                  <a:path h="1025481" w="66040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33226"/>
                    </a:cubicBezTo>
                    <a:lnTo>
                      <a:pt x="660400" y="1025481"/>
                    </a:lnTo>
                    <a:lnTo>
                      <a:pt x="0" y="1025481"/>
                    </a:lnTo>
                    <a:lnTo>
                      <a:pt x="0" y="333740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308FBE">
                  <a:alpha val="49804"/>
                </a:srgbClr>
              </a:solidFill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0" y="79375"/>
                <a:ext cx="660400" cy="94610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63"/>
                  </a:lnSpc>
                </a:pPr>
              </a:p>
            </p:txBody>
          </p:sp>
        </p:grpSp>
        <p:grpSp>
          <p:nvGrpSpPr>
            <p:cNvPr name="Group 14" id="14"/>
            <p:cNvGrpSpPr/>
            <p:nvPr/>
          </p:nvGrpSpPr>
          <p:grpSpPr>
            <a:xfrm rot="0">
              <a:off x="1902807" y="2624615"/>
              <a:ext cx="4667801" cy="1317504"/>
              <a:chOff x="0" y="0"/>
              <a:chExt cx="426875" cy="120487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426875" cy="120487"/>
              </a:xfrm>
              <a:custGeom>
                <a:avLst/>
                <a:gdLst/>
                <a:ahLst/>
                <a:cxnLst/>
                <a:rect r="r" b="b" t="t" l="l"/>
                <a:pathLst>
                  <a:path h="120487" w="426875">
                    <a:moveTo>
                      <a:pt x="60244" y="0"/>
                    </a:moveTo>
                    <a:lnTo>
                      <a:pt x="366631" y="0"/>
                    </a:lnTo>
                    <a:cubicBezTo>
                      <a:pt x="399903" y="0"/>
                      <a:pt x="426875" y="26972"/>
                      <a:pt x="426875" y="60244"/>
                    </a:cubicBezTo>
                    <a:lnTo>
                      <a:pt x="426875" y="60244"/>
                    </a:lnTo>
                    <a:cubicBezTo>
                      <a:pt x="426875" y="93515"/>
                      <a:pt x="399903" y="120487"/>
                      <a:pt x="366631" y="120487"/>
                    </a:cubicBezTo>
                    <a:lnTo>
                      <a:pt x="60244" y="120487"/>
                    </a:lnTo>
                    <a:cubicBezTo>
                      <a:pt x="26972" y="120487"/>
                      <a:pt x="0" y="93515"/>
                      <a:pt x="0" y="60244"/>
                    </a:cubicBezTo>
                    <a:lnTo>
                      <a:pt x="0" y="60244"/>
                    </a:lnTo>
                    <a:cubicBezTo>
                      <a:pt x="0" y="26972"/>
                      <a:pt x="26972" y="0"/>
                      <a:pt x="60244" y="0"/>
                    </a:cubicBezTo>
                    <a:close/>
                  </a:path>
                </a:pathLst>
              </a:custGeom>
              <a:solidFill>
                <a:srgbClr val="308FBE"/>
              </a:solidFill>
            </p:spPr>
          </p:sp>
          <p:sp>
            <p:nvSpPr>
              <p:cNvPr name="TextBox 16" id="16"/>
              <p:cNvSpPr txBox="true"/>
              <p:nvPr/>
            </p:nvSpPr>
            <p:spPr>
              <a:xfrm>
                <a:off x="0" y="-47625"/>
                <a:ext cx="426875" cy="16811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63"/>
                  </a:lnSpc>
                </a:pPr>
              </a:p>
            </p:txBody>
          </p:sp>
        </p:grpSp>
        <p:grpSp>
          <p:nvGrpSpPr>
            <p:cNvPr name="Group 17" id="17"/>
            <p:cNvGrpSpPr/>
            <p:nvPr/>
          </p:nvGrpSpPr>
          <p:grpSpPr>
            <a:xfrm rot="-5400000">
              <a:off x="524994" y="6495171"/>
              <a:ext cx="1899339" cy="2949328"/>
              <a:chOff x="0" y="0"/>
              <a:chExt cx="660400" cy="1025481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660400" cy="1025481"/>
              </a:xfrm>
              <a:custGeom>
                <a:avLst/>
                <a:gdLst/>
                <a:ahLst/>
                <a:cxnLst/>
                <a:rect r="r" b="b" t="t" l="l"/>
                <a:pathLst>
                  <a:path h="1025481" w="66040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33226"/>
                    </a:cubicBezTo>
                    <a:lnTo>
                      <a:pt x="660400" y="1025481"/>
                    </a:lnTo>
                    <a:lnTo>
                      <a:pt x="0" y="1025481"/>
                    </a:lnTo>
                    <a:lnTo>
                      <a:pt x="0" y="333740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FF7A46">
                  <a:alpha val="49804"/>
                </a:srgbClr>
              </a:solidFill>
            </p:spPr>
          </p:sp>
          <p:sp>
            <p:nvSpPr>
              <p:cNvPr name="TextBox 19" id="19"/>
              <p:cNvSpPr txBox="true"/>
              <p:nvPr/>
            </p:nvSpPr>
            <p:spPr>
              <a:xfrm>
                <a:off x="0" y="79375"/>
                <a:ext cx="660400" cy="94610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63"/>
                  </a:lnSpc>
                </a:pPr>
              </a:p>
            </p:txBody>
          </p:sp>
        </p:grpSp>
        <p:sp>
          <p:nvSpPr>
            <p:cNvPr name="Freeform 20" id="20"/>
            <p:cNvSpPr/>
            <p:nvPr/>
          </p:nvSpPr>
          <p:spPr>
            <a:xfrm flipH="false" flipV="false" rot="0">
              <a:off x="1902380" y="8246649"/>
              <a:ext cx="4667373" cy="1005482"/>
            </a:xfrm>
            <a:custGeom>
              <a:avLst/>
              <a:gdLst/>
              <a:ahLst/>
              <a:cxnLst/>
              <a:rect r="r" b="b" t="t" l="l"/>
              <a:pathLst>
                <a:path h="1005482" w="4667373">
                  <a:moveTo>
                    <a:pt x="0" y="0"/>
                  </a:moveTo>
                  <a:lnTo>
                    <a:pt x="4667373" y="0"/>
                  </a:lnTo>
                  <a:lnTo>
                    <a:pt x="4667373" y="1005481"/>
                  </a:lnTo>
                  <a:lnTo>
                    <a:pt x="0" y="10054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-165170" r="0" b="0"/>
              </a:stretch>
            </a:blipFill>
            <a:ln cap="sq">
              <a:noFill/>
              <a:prstDash val="solid"/>
              <a:miter/>
            </a:ln>
          </p:spPr>
        </p:sp>
        <p:grpSp>
          <p:nvGrpSpPr>
            <p:cNvPr name="Group 21" id="21"/>
            <p:cNvGrpSpPr/>
            <p:nvPr/>
          </p:nvGrpSpPr>
          <p:grpSpPr>
            <a:xfrm rot="0">
              <a:off x="1901952" y="7235106"/>
              <a:ext cx="4667801" cy="1317504"/>
              <a:chOff x="0" y="0"/>
              <a:chExt cx="426875" cy="120487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0"/>
                <a:ext cx="426875" cy="120487"/>
              </a:xfrm>
              <a:custGeom>
                <a:avLst/>
                <a:gdLst/>
                <a:ahLst/>
                <a:cxnLst/>
                <a:rect r="r" b="b" t="t" l="l"/>
                <a:pathLst>
                  <a:path h="120487" w="426875">
                    <a:moveTo>
                      <a:pt x="60244" y="0"/>
                    </a:moveTo>
                    <a:lnTo>
                      <a:pt x="366631" y="0"/>
                    </a:lnTo>
                    <a:cubicBezTo>
                      <a:pt x="399903" y="0"/>
                      <a:pt x="426875" y="26972"/>
                      <a:pt x="426875" y="60244"/>
                    </a:cubicBezTo>
                    <a:lnTo>
                      <a:pt x="426875" y="60244"/>
                    </a:lnTo>
                    <a:cubicBezTo>
                      <a:pt x="426875" y="93515"/>
                      <a:pt x="399903" y="120487"/>
                      <a:pt x="366631" y="120487"/>
                    </a:cubicBezTo>
                    <a:lnTo>
                      <a:pt x="60244" y="120487"/>
                    </a:lnTo>
                    <a:cubicBezTo>
                      <a:pt x="26972" y="120487"/>
                      <a:pt x="0" y="93515"/>
                      <a:pt x="0" y="60244"/>
                    </a:cubicBezTo>
                    <a:lnTo>
                      <a:pt x="0" y="60244"/>
                    </a:lnTo>
                    <a:cubicBezTo>
                      <a:pt x="0" y="26972"/>
                      <a:pt x="26972" y="0"/>
                      <a:pt x="60244" y="0"/>
                    </a:cubicBezTo>
                    <a:close/>
                  </a:path>
                </a:pathLst>
              </a:custGeom>
              <a:solidFill>
                <a:srgbClr val="FF7A46"/>
              </a:solidFill>
            </p:spPr>
          </p:sp>
          <p:sp>
            <p:nvSpPr>
              <p:cNvPr name="TextBox 23" id="23"/>
              <p:cNvSpPr txBox="true"/>
              <p:nvPr/>
            </p:nvSpPr>
            <p:spPr>
              <a:xfrm>
                <a:off x="0" y="-47625"/>
                <a:ext cx="426875" cy="16811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63"/>
                  </a:lnSpc>
                </a:pPr>
              </a:p>
            </p:txBody>
          </p:sp>
        </p:grpSp>
        <p:grpSp>
          <p:nvGrpSpPr>
            <p:cNvPr name="Group 24" id="24"/>
            <p:cNvGrpSpPr/>
            <p:nvPr/>
          </p:nvGrpSpPr>
          <p:grpSpPr>
            <a:xfrm rot="-5400000">
              <a:off x="526906" y="4095001"/>
              <a:ext cx="1904708" cy="2957665"/>
              <a:chOff x="0" y="0"/>
              <a:chExt cx="660400" cy="1025481"/>
            </a:xfrm>
          </p:grpSpPr>
          <p:sp>
            <p:nvSpPr>
              <p:cNvPr name="Freeform 25" id="25"/>
              <p:cNvSpPr/>
              <p:nvPr/>
            </p:nvSpPr>
            <p:spPr>
              <a:xfrm flipH="false" flipV="false" rot="0">
                <a:off x="0" y="0"/>
                <a:ext cx="660400" cy="1025481"/>
              </a:xfrm>
              <a:custGeom>
                <a:avLst/>
                <a:gdLst/>
                <a:ahLst/>
                <a:cxnLst/>
                <a:rect r="r" b="b" t="t" l="l"/>
                <a:pathLst>
                  <a:path h="1025481" w="66040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33226"/>
                    </a:cubicBezTo>
                    <a:lnTo>
                      <a:pt x="660400" y="1025481"/>
                    </a:lnTo>
                    <a:lnTo>
                      <a:pt x="0" y="1025481"/>
                    </a:lnTo>
                    <a:lnTo>
                      <a:pt x="0" y="333740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C34D24">
                  <a:alpha val="49804"/>
                </a:srgbClr>
              </a:solidFill>
            </p:spPr>
          </p:sp>
          <p:sp>
            <p:nvSpPr>
              <p:cNvPr name="TextBox 26" id="26"/>
              <p:cNvSpPr txBox="true"/>
              <p:nvPr/>
            </p:nvSpPr>
            <p:spPr>
              <a:xfrm>
                <a:off x="0" y="79375"/>
                <a:ext cx="660400" cy="94610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63"/>
                  </a:lnSpc>
                </a:pPr>
              </a:p>
            </p:txBody>
          </p:sp>
        </p:grpSp>
        <p:sp>
          <p:nvSpPr>
            <p:cNvPr name="Freeform 27" id="27"/>
            <p:cNvSpPr/>
            <p:nvPr/>
          </p:nvSpPr>
          <p:spPr>
            <a:xfrm flipH="false" flipV="false" rot="0">
              <a:off x="1902807" y="5869766"/>
              <a:ext cx="4667373" cy="1150399"/>
            </a:xfrm>
            <a:custGeom>
              <a:avLst/>
              <a:gdLst/>
              <a:ahLst/>
              <a:cxnLst/>
              <a:rect r="r" b="b" t="t" l="l"/>
              <a:pathLst>
                <a:path h="1150399" w="4667373">
                  <a:moveTo>
                    <a:pt x="0" y="0"/>
                  </a:moveTo>
                  <a:lnTo>
                    <a:pt x="4667374" y="0"/>
                  </a:lnTo>
                  <a:lnTo>
                    <a:pt x="4667374" y="1150399"/>
                  </a:lnTo>
                  <a:lnTo>
                    <a:pt x="0" y="11503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-131766" r="0" b="0"/>
              </a:stretch>
            </a:blipFill>
            <a:ln cap="sq">
              <a:noFill/>
              <a:prstDash val="solid"/>
              <a:miter/>
            </a:ln>
          </p:spPr>
        </p:sp>
        <p:grpSp>
          <p:nvGrpSpPr>
            <p:cNvPr name="Group 28" id="28"/>
            <p:cNvGrpSpPr/>
            <p:nvPr/>
          </p:nvGrpSpPr>
          <p:grpSpPr>
            <a:xfrm rot="0">
              <a:off x="1902807" y="4966952"/>
              <a:ext cx="4667801" cy="1317504"/>
              <a:chOff x="0" y="0"/>
              <a:chExt cx="426875" cy="120487"/>
            </a:xfrm>
          </p:grpSpPr>
          <p:sp>
            <p:nvSpPr>
              <p:cNvPr name="Freeform 29" id="29"/>
              <p:cNvSpPr/>
              <p:nvPr/>
            </p:nvSpPr>
            <p:spPr>
              <a:xfrm flipH="false" flipV="false" rot="0">
                <a:off x="0" y="0"/>
                <a:ext cx="426875" cy="120487"/>
              </a:xfrm>
              <a:custGeom>
                <a:avLst/>
                <a:gdLst/>
                <a:ahLst/>
                <a:cxnLst/>
                <a:rect r="r" b="b" t="t" l="l"/>
                <a:pathLst>
                  <a:path h="120487" w="426875">
                    <a:moveTo>
                      <a:pt x="60244" y="0"/>
                    </a:moveTo>
                    <a:lnTo>
                      <a:pt x="366631" y="0"/>
                    </a:lnTo>
                    <a:cubicBezTo>
                      <a:pt x="399903" y="0"/>
                      <a:pt x="426875" y="26972"/>
                      <a:pt x="426875" y="60244"/>
                    </a:cubicBezTo>
                    <a:lnTo>
                      <a:pt x="426875" y="60244"/>
                    </a:lnTo>
                    <a:cubicBezTo>
                      <a:pt x="426875" y="93515"/>
                      <a:pt x="399903" y="120487"/>
                      <a:pt x="366631" y="120487"/>
                    </a:cubicBezTo>
                    <a:lnTo>
                      <a:pt x="60244" y="120487"/>
                    </a:lnTo>
                    <a:cubicBezTo>
                      <a:pt x="26972" y="120487"/>
                      <a:pt x="0" y="93515"/>
                      <a:pt x="0" y="60244"/>
                    </a:cubicBezTo>
                    <a:lnTo>
                      <a:pt x="0" y="60244"/>
                    </a:lnTo>
                    <a:cubicBezTo>
                      <a:pt x="0" y="26972"/>
                      <a:pt x="26972" y="0"/>
                      <a:pt x="60244" y="0"/>
                    </a:cubicBezTo>
                    <a:close/>
                  </a:path>
                </a:pathLst>
              </a:custGeom>
              <a:solidFill>
                <a:srgbClr val="C34D24"/>
              </a:solidFill>
            </p:spPr>
          </p:sp>
          <p:sp>
            <p:nvSpPr>
              <p:cNvPr name="TextBox 30" id="30"/>
              <p:cNvSpPr txBox="true"/>
              <p:nvPr/>
            </p:nvSpPr>
            <p:spPr>
              <a:xfrm>
                <a:off x="0" y="-47625"/>
                <a:ext cx="426875" cy="16811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63"/>
                  </a:lnSpc>
                </a:pPr>
              </a:p>
            </p:txBody>
          </p:sp>
        </p:grpSp>
        <p:sp>
          <p:nvSpPr>
            <p:cNvPr name="TextBox 31" id="31"/>
            <p:cNvSpPr txBox="true"/>
            <p:nvPr/>
          </p:nvSpPr>
          <p:spPr>
            <a:xfrm rot="0">
              <a:off x="2245307" y="753392"/>
              <a:ext cx="3982802" cy="5323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1">
                <a:lnSpc>
                  <a:spcPts val="3249"/>
                </a:lnSpc>
              </a:pPr>
              <a:r>
                <a:rPr lang="en-US" b="true" sz="2499">
                  <a:solidFill>
                    <a:srgbClr val="FFFFFF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Fair system</a:t>
              </a:r>
            </a:p>
          </p:txBody>
        </p:sp>
        <p:sp>
          <p:nvSpPr>
            <p:cNvPr name="TextBox 32" id="32"/>
            <p:cNvSpPr txBox="true"/>
            <p:nvPr/>
          </p:nvSpPr>
          <p:spPr>
            <a:xfrm rot="0">
              <a:off x="2245307" y="3032533"/>
              <a:ext cx="3982802" cy="5323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1">
                <a:lnSpc>
                  <a:spcPts val="3249"/>
                </a:lnSpc>
              </a:pPr>
              <a:r>
                <a:rPr lang="en-US" b="true" sz="2499">
                  <a:solidFill>
                    <a:srgbClr val="FFFFFF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Every vote counts</a:t>
              </a:r>
            </a:p>
          </p:txBody>
        </p:sp>
        <p:sp>
          <p:nvSpPr>
            <p:cNvPr name="TextBox 33" id="33"/>
            <p:cNvSpPr txBox="true"/>
            <p:nvPr/>
          </p:nvSpPr>
          <p:spPr>
            <a:xfrm rot="0">
              <a:off x="2244666" y="7327345"/>
              <a:ext cx="3982802" cy="10784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1">
                <a:lnSpc>
                  <a:spcPts val="3249"/>
                </a:lnSpc>
              </a:pPr>
              <a:r>
                <a:rPr lang="en-US" b="true" sz="2499">
                  <a:solidFill>
                    <a:srgbClr val="FFFFFF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Reduces single-party control</a:t>
              </a:r>
            </a:p>
          </p:txBody>
        </p:sp>
        <p:sp>
          <p:nvSpPr>
            <p:cNvPr name="TextBox 34" id="34"/>
            <p:cNvSpPr txBox="true"/>
            <p:nvPr/>
          </p:nvSpPr>
          <p:spPr>
            <a:xfrm rot="0">
              <a:off x="1992147" y="5129479"/>
              <a:ext cx="4487413" cy="9906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1">
                <a:lnSpc>
                  <a:spcPts val="2999"/>
                </a:lnSpc>
              </a:pPr>
              <a:r>
                <a:rPr lang="en-US" b="true" sz="2499">
                  <a:solidFill>
                    <a:srgbClr val="FFFFFF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More voices in parliament</a:t>
              </a:r>
            </a:p>
          </p:txBody>
        </p:sp>
        <p:sp>
          <p:nvSpPr>
            <p:cNvPr name="TextBox 35" id="35"/>
            <p:cNvSpPr txBox="true"/>
            <p:nvPr/>
          </p:nvSpPr>
          <p:spPr>
            <a:xfrm rot="0">
              <a:off x="560097" y="364871"/>
              <a:ext cx="919162" cy="9906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299"/>
                </a:lnSpc>
              </a:pPr>
              <a:r>
                <a:rPr lang="en-US" sz="4500" b="true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01</a:t>
              </a:r>
            </a:p>
          </p:txBody>
        </p:sp>
        <p:sp>
          <p:nvSpPr>
            <p:cNvPr name="TextBox 36" id="36"/>
            <p:cNvSpPr txBox="true"/>
            <p:nvPr/>
          </p:nvSpPr>
          <p:spPr>
            <a:xfrm rot="0">
              <a:off x="545413" y="2675610"/>
              <a:ext cx="948531" cy="9906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299"/>
                </a:lnSpc>
              </a:pPr>
              <a:r>
                <a:rPr lang="en-US" sz="4500" b="true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02</a:t>
              </a:r>
            </a:p>
          </p:txBody>
        </p:sp>
        <p:sp>
          <p:nvSpPr>
            <p:cNvPr name="TextBox 37" id="37"/>
            <p:cNvSpPr txBox="true"/>
            <p:nvPr/>
          </p:nvSpPr>
          <p:spPr>
            <a:xfrm rot="0">
              <a:off x="536483" y="5081044"/>
              <a:ext cx="966391" cy="9906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299"/>
                </a:lnSpc>
              </a:pPr>
              <a:r>
                <a:rPr lang="en-US" sz="4500" b="true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03</a:t>
              </a:r>
            </a:p>
          </p:txBody>
        </p:sp>
        <p:sp>
          <p:nvSpPr>
            <p:cNvPr name="TextBox 38" id="38"/>
            <p:cNvSpPr txBox="true"/>
            <p:nvPr/>
          </p:nvSpPr>
          <p:spPr>
            <a:xfrm rot="0">
              <a:off x="540353" y="7404253"/>
              <a:ext cx="1005880" cy="9906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299"/>
                </a:lnSpc>
              </a:pPr>
              <a:r>
                <a:rPr lang="en-US" sz="4500" b="true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04</a:t>
              </a:r>
            </a:p>
          </p:txBody>
        </p:sp>
      </p:grpSp>
      <p:grpSp>
        <p:nvGrpSpPr>
          <p:cNvPr name="Group 39" id="39"/>
          <p:cNvGrpSpPr/>
          <p:nvPr/>
        </p:nvGrpSpPr>
        <p:grpSpPr>
          <a:xfrm rot="0">
            <a:off x="11628817" y="2293788"/>
            <a:ext cx="4927636" cy="6964512"/>
            <a:chOff x="0" y="0"/>
            <a:chExt cx="6570181" cy="9286016"/>
          </a:xfrm>
        </p:grpSpPr>
        <p:grpSp>
          <p:nvGrpSpPr>
            <p:cNvPr name="Group 40" id="40"/>
            <p:cNvGrpSpPr/>
            <p:nvPr/>
          </p:nvGrpSpPr>
          <p:grpSpPr>
            <a:xfrm rot="-5400000">
              <a:off x="520050" y="-520050"/>
              <a:ext cx="1881450" cy="2921550"/>
              <a:chOff x="0" y="0"/>
              <a:chExt cx="660400" cy="1025481"/>
            </a:xfrm>
          </p:grpSpPr>
          <p:sp>
            <p:nvSpPr>
              <p:cNvPr name="Freeform 41" id="41"/>
              <p:cNvSpPr/>
              <p:nvPr/>
            </p:nvSpPr>
            <p:spPr>
              <a:xfrm flipH="false" flipV="false" rot="0">
                <a:off x="0" y="0"/>
                <a:ext cx="660400" cy="1025481"/>
              </a:xfrm>
              <a:custGeom>
                <a:avLst/>
                <a:gdLst/>
                <a:ahLst/>
                <a:cxnLst/>
                <a:rect r="r" b="b" t="t" l="l"/>
                <a:pathLst>
                  <a:path h="1025481" w="66040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33226"/>
                    </a:cubicBezTo>
                    <a:lnTo>
                      <a:pt x="660400" y="1025481"/>
                    </a:lnTo>
                    <a:lnTo>
                      <a:pt x="0" y="1025481"/>
                    </a:lnTo>
                    <a:lnTo>
                      <a:pt x="0" y="333740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386C9C">
                  <a:alpha val="49804"/>
                </a:srgbClr>
              </a:solidFill>
            </p:spPr>
          </p:sp>
          <p:sp>
            <p:nvSpPr>
              <p:cNvPr name="TextBox 42" id="42"/>
              <p:cNvSpPr txBox="true"/>
              <p:nvPr/>
            </p:nvSpPr>
            <p:spPr>
              <a:xfrm>
                <a:off x="0" y="79375"/>
                <a:ext cx="660400" cy="94610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63"/>
                  </a:lnSpc>
                </a:pPr>
              </a:p>
            </p:txBody>
          </p:sp>
        </p:grpSp>
        <p:sp>
          <p:nvSpPr>
            <p:cNvPr name="Freeform 43" id="43"/>
            <p:cNvSpPr/>
            <p:nvPr/>
          </p:nvSpPr>
          <p:spPr>
            <a:xfrm flipH="false" flipV="false" rot="0">
              <a:off x="1954123" y="1165030"/>
              <a:ext cx="4616058" cy="1062250"/>
            </a:xfrm>
            <a:custGeom>
              <a:avLst/>
              <a:gdLst/>
              <a:ahLst/>
              <a:cxnLst/>
              <a:rect r="r" b="b" t="t" l="l"/>
              <a:pathLst>
                <a:path h="1062250" w="4616058">
                  <a:moveTo>
                    <a:pt x="0" y="0"/>
                  </a:moveTo>
                  <a:lnTo>
                    <a:pt x="4616058" y="0"/>
                  </a:lnTo>
                  <a:lnTo>
                    <a:pt x="4616058" y="1062250"/>
                  </a:lnTo>
                  <a:lnTo>
                    <a:pt x="0" y="10622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44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-148239" r="0" b="0"/>
              </a:stretch>
            </a:blipFill>
            <a:ln cap="sq">
              <a:noFill/>
              <a:prstDash val="solid"/>
              <a:miter/>
            </a:ln>
          </p:spPr>
        </p:sp>
        <p:grpSp>
          <p:nvGrpSpPr>
            <p:cNvPr name="Group 44" id="44"/>
            <p:cNvGrpSpPr/>
            <p:nvPr/>
          </p:nvGrpSpPr>
          <p:grpSpPr>
            <a:xfrm rot="0">
              <a:off x="1902380" y="345473"/>
              <a:ext cx="4667801" cy="1317504"/>
              <a:chOff x="0" y="0"/>
              <a:chExt cx="426875" cy="120487"/>
            </a:xfrm>
          </p:grpSpPr>
          <p:sp>
            <p:nvSpPr>
              <p:cNvPr name="Freeform 45" id="45"/>
              <p:cNvSpPr/>
              <p:nvPr/>
            </p:nvSpPr>
            <p:spPr>
              <a:xfrm flipH="false" flipV="false" rot="0">
                <a:off x="0" y="0"/>
                <a:ext cx="426875" cy="120487"/>
              </a:xfrm>
              <a:custGeom>
                <a:avLst/>
                <a:gdLst/>
                <a:ahLst/>
                <a:cxnLst/>
                <a:rect r="r" b="b" t="t" l="l"/>
                <a:pathLst>
                  <a:path h="120487" w="426875">
                    <a:moveTo>
                      <a:pt x="60244" y="0"/>
                    </a:moveTo>
                    <a:lnTo>
                      <a:pt x="366631" y="0"/>
                    </a:lnTo>
                    <a:cubicBezTo>
                      <a:pt x="399903" y="0"/>
                      <a:pt x="426875" y="26972"/>
                      <a:pt x="426875" y="60244"/>
                    </a:cubicBezTo>
                    <a:lnTo>
                      <a:pt x="426875" y="60244"/>
                    </a:lnTo>
                    <a:cubicBezTo>
                      <a:pt x="426875" y="93515"/>
                      <a:pt x="399903" y="120487"/>
                      <a:pt x="366631" y="120487"/>
                    </a:cubicBezTo>
                    <a:lnTo>
                      <a:pt x="60244" y="120487"/>
                    </a:lnTo>
                    <a:cubicBezTo>
                      <a:pt x="26972" y="120487"/>
                      <a:pt x="0" y="93515"/>
                      <a:pt x="0" y="60244"/>
                    </a:cubicBezTo>
                    <a:lnTo>
                      <a:pt x="0" y="60244"/>
                    </a:lnTo>
                    <a:cubicBezTo>
                      <a:pt x="0" y="26972"/>
                      <a:pt x="26972" y="0"/>
                      <a:pt x="60244" y="0"/>
                    </a:cubicBezTo>
                    <a:close/>
                  </a:path>
                </a:pathLst>
              </a:custGeom>
              <a:solidFill>
                <a:srgbClr val="386C9C"/>
              </a:solidFill>
            </p:spPr>
          </p:sp>
          <p:sp>
            <p:nvSpPr>
              <p:cNvPr name="TextBox 46" id="46"/>
              <p:cNvSpPr txBox="true"/>
              <p:nvPr/>
            </p:nvSpPr>
            <p:spPr>
              <a:xfrm>
                <a:off x="0" y="-47625"/>
                <a:ext cx="426875" cy="16811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63"/>
                  </a:lnSpc>
                </a:pPr>
              </a:p>
            </p:txBody>
          </p:sp>
        </p:grpSp>
        <p:grpSp>
          <p:nvGrpSpPr>
            <p:cNvPr name="Group 47" id="47"/>
            <p:cNvGrpSpPr/>
            <p:nvPr/>
          </p:nvGrpSpPr>
          <p:grpSpPr>
            <a:xfrm rot="-5400000">
              <a:off x="504028" y="4198673"/>
              <a:ext cx="1823487" cy="2831543"/>
              <a:chOff x="0" y="0"/>
              <a:chExt cx="660400" cy="1025481"/>
            </a:xfrm>
          </p:grpSpPr>
          <p:sp>
            <p:nvSpPr>
              <p:cNvPr name="Freeform 48" id="48"/>
              <p:cNvSpPr/>
              <p:nvPr/>
            </p:nvSpPr>
            <p:spPr>
              <a:xfrm flipH="false" flipV="false" rot="0">
                <a:off x="0" y="0"/>
                <a:ext cx="660400" cy="1025481"/>
              </a:xfrm>
              <a:custGeom>
                <a:avLst/>
                <a:gdLst/>
                <a:ahLst/>
                <a:cxnLst/>
                <a:rect r="r" b="b" t="t" l="l"/>
                <a:pathLst>
                  <a:path h="1025481" w="66040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33226"/>
                    </a:cubicBezTo>
                    <a:lnTo>
                      <a:pt x="660400" y="1025481"/>
                    </a:lnTo>
                    <a:lnTo>
                      <a:pt x="0" y="1025481"/>
                    </a:lnTo>
                    <a:lnTo>
                      <a:pt x="0" y="333740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C34D24">
                  <a:alpha val="49804"/>
                </a:srgbClr>
              </a:solidFill>
            </p:spPr>
          </p:sp>
          <p:sp>
            <p:nvSpPr>
              <p:cNvPr name="TextBox 49" id="49"/>
              <p:cNvSpPr txBox="true"/>
              <p:nvPr/>
            </p:nvSpPr>
            <p:spPr>
              <a:xfrm>
                <a:off x="0" y="79375"/>
                <a:ext cx="660400" cy="94610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63"/>
                  </a:lnSpc>
                </a:pPr>
              </a:p>
            </p:txBody>
          </p:sp>
        </p:grpSp>
        <p:sp>
          <p:nvSpPr>
            <p:cNvPr name="Freeform 50" id="50"/>
            <p:cNvSpPr/>
            <p:nvPr/>
          </p:nvSpPr>
          <p:spPr>
            <a:xfrm flipH="false" flipV="false" rot="0">
              <a:off x="1902380" y="5950988"/>
              <a:ext cx="4667373" cy="1150399"/>
            </a:xfrm>
            <a:custGeom>
              <a:avLst/>
              <a:gdLst/>
              <a:ahLst/>
              <a:cxnLst/>
              <a:rect r="r" b="b" t="t" l="l"/>
              <a:pathLst>
                <a:path h="1150399" w="4667373">
                  <a:moveTo>
                    <a:pt x="0" y="0"/>
                  </a:moveTo>
                  <a:lnTo>
                    <a:pt x="4667373" y="0"/>
                  </a:lnTo>
                  <a:lnTo>
                    <a:pt x="4667373" y="1150399"/>
                  </a:lnTo>
                  <a:lnTo>
                    <a:pt x="0" y="11503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-131766" r="0" b="0"/>
              </a:stretch>
            </a:blipFill>
            <a:ln cap="sq">
              <a:noFill/>
              <a:prstDash val="solid"/>
              <a:miter/>
            </a:ln>
          </p:spPr>
        </p:sp>
        <p:grpSp>
          <p:nvGrpSpPr>
            <p:cNvPr name="Group 51" id="51"/>
            <p:cNvGrpSpPr/>
            <p:nvPr/>
          </p:nvGrpSpPr>
          <p:grpSpPr>
            <a:xfrm rot="0">
              <a:off x="1902380" y="5048174"/>
              <a:ext cx="4667801" cy="1317504"/>
              <a:chOff x="0" y="0"/>
              <a:chExt cx="426875" cy="120487"/>
            </a:xfrm>
          </p:grpSpPr>
          <p:sp>
            <p:nvSpPr>
              <p:cNvPr name="Freeform 52" id="52"/>
              <p:cNvSpPr/>
              <p:nvPr/>
            </p:nvSpPr>
            <p:spPr>
              <a:xfrm flipH="false" flipV="false" rot="0">
                <a:off x="0" y="0"/>
                <a:ext cx="426875" cy="120487"/>
              </a:xfrm>
              <a:custGeom>
                <a:avLst/>
                <a:gdLst/>
                <a:ahLst/>
                <a:cxnLst/>
                <a:rect r="r" b="b" t="t" l="l"/>
                <a:pathLst>
                  <a:path h="120487" w="426875">
                    <a:moveTo>
                      <a:pt x="60244" y="0"/>
                    </a:moveTo>
                    <a:lnTo>
                      <a:pt x="366631" y="0"/>
                    </a:lnTo>
                    <a:cubicBezTo>
                      <a:pt x="399903" y="0"/>
                      <a:pt x="426875" y="26972"/>
                      <a:pt x="426875" y="60244"/>
                    </a:cubicBezTo>
                    <a:lnTo>
                      <a:pt x="426875" y="60244"/>
                    </a:lnTo>
                    <a:cubicBezTo>
                      <a:pt x="426875" y="93515"/>
                      <a:pt x="399903" y="120487"/>
                      <a:pt x="366631" y="120487"/>
                    </a:cubicBezTo>
                    <a:lnTo>
                      <a:pt x="60244" y="120487"/>
                    </a:lnTo>
                    <a:cubicBezTo>
                      <a:pt x="26972" y="120487"/>
                      <a:pt x="0" y="93515"/>
                      <a:pt x="0" y="60244"/>
                    </a:cubicBezTo>
                    <a:lnTo>
                      <a:pt x="0" y="60244"/>
                    </a:lnTo>
                    <a:cubicBezTo>
                      <a:pt x="0" y="26972"/>
                      <a:pt x="26972" y="0"/>
                      <a:pt x="60244" y="0"/>
                    </a:cubicBezTo>
                    <a:close/>
                  </a:path>
                </a:pathLst>
              </a:custGeom>
              <a:solidFill>
                <a:srgbClr val="C34D24"/>
              </a:solidFill>
            </p:spPr>
          </p:sp>
          <p:sp>
            <p:nvSpPr>
              <p:cNvPr name="TextBox 53" id="53"/>
              <p:cNvSpPr txBox="true"/>
              <p:nvPr/>
            </p:nvSpPr>
            <p:spPr>
              <a:xfrm>
                <a:off x="0" y="-47625"/>
                <a:ext cx="426875" cy="16811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63"/>
                  </a:lnSpc>
                </a:pPr>
              </a:p>
            </p:txBody>
          </p:sp>
        </p:grpSp>
        <p:sp>
          <p:nvSpPr>
            <p:cNvPr name="Freeform 54" id="54"/>
            <p:cNvSpPr/>
            <p:nvPr/>
          </p:nvSpPr>
          <p:spPr>
            <a:xfrm flipH="false" flipV="false" rot="0">
              <a:off x="1902380" y="3577834"/>
              <a:ext cx="4667373" cy="1081441"/>
            </a:xfrm>
            <a:custGeom>
              <a:avLst/>
              <a:gdLst/>
              <a:ahLst/>
              <a:cxnLst/>
              <a:rect r="r" b="b" t="t" l="l"/>
              <a:pathLst>
                <a:path h="1081441" w="4667373">
                  <a:moveTo>
                    <a:pt x="0" y="0"/>
                  </a:moveTo>
                  <a:lnTo>
                    <a:pt x="4667373" y="0"/>
                  </a:lnTo>
                  <a:lnTo>
                    <a:pt x="4667373" y="1081441"/>
                  </a:lnTo>
                  <a:lnTo>
                    <a:pt x="0" y="10814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-146544" r="0" b="0"/>
              </a:stretch>
            </a:blipFill>
            <a:ln cap="sq">
              <a:noFill/>
              <a:prstDash val="solid"/>
              <a:miter/>
            </a:ln>
          </p:spPr>
        </p:sp>
        <p:grpSp>
          <p:nvGrpSpPr>
            <p:cNvPr name="Group 55" id="55"/>
            <p:cNvGrpSpPr/>
            <p:nvPr/>
          </p:nvGrpSpPr>
          <p:grpSpPr>
            <a:xfrm rot="-5400000">
              <a:off x="488471" y="1862879"/>
              <a:ext cx="1767204" cy="2744146"/>
              <a:chOff x="0" y="0"/>
              <a:chExt cx="660400" cy="1025481"/>
            </a:xfrm>
          </p:grpSpPr>
          <p:sp>
            <p:nvSpPr>
              <p:cNvPr name="Freeform 56" id="56"/>
              <p:cNvSpPr/>
              <p:nvPr/>
            </p:nvSpPr>
            <p:spPr>
              <a:xfrm flipH="false" flipV="false" rot="0">
                <a:off x="0" y="0"/>
                <a:ext cx="660400" cy="1025481"/>
              </a:xfrm>
              <a:custGeom>
                <a:avLst/>
                <a:gdLst/>
                <a:ahLst/>
                <a:cxnLst/>
                <a:rect r="r" b="b" t="t" l="l"/>
                <a:pathLst>
                  <a:path h="1025481" w="66040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33226"/>
                    </a:cubicBezTo>
                    <a:lnTo>
                      <a:pt x="660400" y="1025481"/>
                    </a:lnTo>
                    <a:lnTo>
                      <a:pt x="0" y="1025481"/>
                    </a:lnTo>
                    <a:lnTo>
                      <a:pt x="0" y="333740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308FBE">
                  <a:alpha val="49804"/>
                </a:srgbClr>
              </a:solidFill>
            </p:spPr>
          </p:sp>
          <p:sp>
            <p:nvSpPr>
              <p:cNvPr name="TextBox 57" id="57"/>
              <p:cNvSpPr txBox="true"/>
              <p:nvPr/>
            </p:nvSpPr>
            <p:spPr>
              <a:xfrm>
                <a:off x="0" y="79375"/>
                <a:ext cx="660400" cy="94610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63"/>
                  </a:lnSpc>
                </a:pPr>
              </a:p>
            </p:txBody>
          </p:sp>
        </p:grpSp>
        <p:grpSp>
          <p:nvGrpSpPr>
            <p:cNvPr name="Group 58" id="58"/>
            <p:cNvGrpSpPr/>
            <p:nvPr/>
          </p:nvGrpSpPr>
          <p:grpSpPr>
            <a:xfrm rot="0">
              <a:off x="1902380" y="2696823"/>
              <a:ext cx="4667801" cy="1317504"/>
              <a:chOff x="0" y="0"/>
              <a:chExt cx="426875" cy="120487"/>
            </a:xfrm>
          </p:grpSpPr>
          <p:sp>
            <p:nvSpPr>
              <p:cNvPr name="Freeform 59" id="59"/>
              <p:cNvSpPr/>
              <p:nvPr/>
            </p:nvSpPr>
            <p:spPr>
              <a:xfrm flipH="false" flipV="false" rot="0">
                <a:off x="0" y="0"/>
                <a:ext cx="426875" cy="120487"/>
              </a:xfrm>
              <a:custGeom>
                <a:avLst/>
                <a:gdLst/>
                <a:ahLst/>
                <a:cxnLst/>
                <a:rect r="r" b="b" t="t" l="l"/>
                <a:pathLst>
                  <a:path h="120487" w="426875">
                    <a:moveTo>
                      <a:pt x="60244" y="0"/>
                    </a:moveTo>
                    <a:lnTo>
                      <a:pt x="366631" y="0"/>
                    </a:lnTo>
                    <a:cubicBezTo>
                      <a:pt x="399903" y="0"/>
                      <a:pt x="426875" y="26972"/>
                      <a:pt x="426875" y="60244"/>
                    </a:cubicBezTo>
                    <a:lnTo>
                      <a:pt x="426875" y="60244"/>
                    </a:lnTo>
                    <a:cubicBezTo>
                      <a:pt x="426875" y="93515"/>
                      <a:pt x="399903" y="120487"/>
                      <a:pt x="366631" y="120487"/>
                    </a:cubicBezTo>
                    <a:lnTo>
                      <a:pt x="60244" y="120487"/>
                    </a:lnTo>
                    <a:cubicBezTo>
                      <a:pt x="26972" y="120487"/>
                      <a:pt x="0" y="93515"/>
                      <a:pt x="0" y="60244"/>
                    </a:cubicBezTo>
                    <a:lnTo>
                      <a:pt x="0" y="60244"/>
                    </a:lnTo>
                    <a:cubicBezTo>
                      <a:pt x="0" y="26972"/>
                      <a:pt x="26972" y="0"/>
                      <a:pt x="60244" y="0"/>
                    </a:cubicBezTo>
                    <a:close/>
                  </a:path>
                </a:pathLst>
              </a:custGeom>
              <a:solidFill>
                <a:srgbClr val="308FBE"/>
              </a:solidFill>
            </p:spPr>
          </p:sp>
          <p:sp>
            <p:nvSpPr>
              <p:cNvPr name="TextBox 60" id="60"/>
              <p:cNvSpPr txBox="true"/>
              <p:nvPr/>
            </p:nvSpPr>
            <p:spPr>
              <a:xfrm>
                <a:off x="0" y="-47625"/>
                <a:ext cx="426875" cy="16811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63"/>
                  </a:lnSpc>
                </a:pPr>
              </a:p>
            </p:txBody>
          </p:sp>
        </p:grpSp>
        <p:grpSp>
          <p:nvGrpSpPr>
            <p:cNvPr name="Group 61" id="61"/>
            <p:cNvGrpSpPr/>
            <p:nvPr/>
          </p:nvGrpSpPr>
          <p:grpSpPr>
            <a:xfrm rot="-5400000">
              <a:off x="488471" y="6565580"/>
              <a:ext cx="1767204" cy="2744146"/>
              <a:chOff x="0" y="0"/>
              <a:chExt cx="660400" cy="1025481"/>
            </a:xfrm>
          </p:grpSpPr>
          <p:sp>
            <p:nvSpPr>
              <p:cNvPr name="Freeform 62" id="62"/>
              <p:cNvSpPr/>
              <p:nvPr/>
            </p:nvSpPr>
            <p:spPr>
              <a:xfrm flipH="false" flipV="false" rot="0">
                <a:off x="0" y="0"/>
                <a:ext cx="660400" cy="1025481"/>
              </a:xfrm>
              <a:custGeom>
                <a:avLst/>
                <a:gdLst/>
                <a:ahLst/>
                <a:cxnLst/>
                <a:rect r="r" b="b" t="t" l="l"/>
                <a:pathLst>
                  <a:path h="1025481" w="66040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33226"/>
                    </a:cubicBezTo>
                    <a:lnTo>
                      <a:pt x="660400" y="1025481"/>
                    </a:lnTo>
                    <a:lnTo>
                      <a:pt x="0" y="1025481"/>
                    </a:lnTo>
                    <a:lnTo>
                      <a:pt x="0" y="333740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FF7A46">
                  <a:alpha val="49804"/>
                </a:srgbClr>
              </a:solidFill>
            </p:spPr>
          </p:sp>
          <p:sp>
            <p:nvSpPr>
              <p:cNvPr name="TextBox 63" id="63"/>
              <p:cNvSpPr txBox="true"/>
              <p:nvPr/>
            </p:nvSpPr>
            <p:spPr>
              <a:xfrm>
                <a:off x="0" y="79375"/>
                <a:ext cx="660400" cy="94610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63"/>
                  </a:lnSpc>
                </a:pPr>
              </a:p>
            </p:txBody>
          </p:sp>
        </p:grpSp>
        <p:sp>
          <p:nvSpPr>
            <p:cNvPr name="Freeform 64" id="64"/>
            <p:cNvSpPr/>
            <p:nvPr/>
          </p:nvSpPr>
          <p:spPr>
            <a:xfrm flipH="false" flipV="false" rot="0">
              <a:off x="1902380" y="8280535"/>
              <a:ext cx="4667373" cy="1005482"/>
            </a:xfrm>
            <a:custGeom>
              <a:avLst/>
              <a:gdLst/>
              <a:ahLst/>
              <a:cxnLst/>
              <a:rect r="r" b="b" t="t" l="l"/>
              <a:pathLst>
                <a:path h="1005482" w="4667373">
                  <a:moveTo>
                    <a:pt x="0" y="0"/>
                  </a:moveTo>
                  <a:lnTo>
                    <a:pt x="4667373" y="0"/>
                  </a:lnTo>
                  <a:lnTo>
                    <a:pt x="4667373" y="1005481"/>
                  </a:lnTo>
                  <a:lnTo>
                    <a:pt x="0" y="10054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-165170" r="0" b="0"/>
              </a:stretch>
            </a:blipFill>
            <a:ln cap="sq">
              <a:noFill/>
              <a:prstDash val="solid"/>
              <a:miter/>
            </a:ln>
          </p:spPr>
        </p:sp>
        <p:grpSp>
          <p:nvGrpSpPr>
            <p:cNvPr name="Group 65" id="65"/>
            <p:cNvGrpSpPr/>
            <p:nvPr/>
          </p:nvGrpSpPr>
          <p:grpSpPr>
            <a:xfrm rot="0">
              <a:off x="1902380" y="7399524"/>
              <a:ext cx="4667801" cy="1317504"/>
              <a:chOff x="0" y="0"/>
              <a:chExt cx="426875" cy="120487"/>
            </a:xfrm>
          </p:grpSpPr>
          <p:sp>
            <p:nvSpPr>
              <p:cNvPr name="Freeform 66" id="66"/>
              <p:cNvSpPr/>
              <p:nvPr/>
            </p:nvSpPr>
            <p:spPr>
              <a:xfrm flipH="false" flipV="false" rot="0">
                <a:off x="0" y="0"/>
                <a:ext cx="426875" cy="120487"/>
              </a:xfrm>
              <a:custGeom>
                <a:avLst/>
                <a:gdLst/>
                <a:ahLst/>
                <a:cxnLst/>
                <a:rect r="r" b="b" t="t" l="l"/>
                <a:pathLst>
                  <a:path h="120487" w="426875">
                    <a:moveTo>
                      <a:pt x="60244" y="0"/>
                    </a:moveTo>
                    <a:lnTo>
                      <a:pt x="366631" y="0"/>
                    </a:lnTo>
                    <a:cubicBezTo>
                      <a:pt x="399903" y="0"/>
                      <a:pt x="426875" y="26972"/>
                      <a:pt x="426875" y="60244"/>
                    </a:cubicBezTo>
                    <a:lnTo>
                      <a:pt x="426875" y="60244"/>
                    </a:lnTo>
                    <a:cubicBezTo>
                      <a:pt x="426875" y="93515"/>
                      <a:pt x="399903" y="120487"/>
                      <a:pt x="366631" y="120487"/>
                    </a:cubicBezTo>
                    <a:lnTo>
                      <a:pt x="60244" y="120487"/>
                    </a:lnTo>
                    <a:cubicBezTo>
                      <a:pt x="26972" y="120487"/>
                      <a:pt x="0" y="93515"/>
                      <a:pt x="0" y="60244"/>
                    </a:cubicBezTo>
                    <a:lnTo>
                      <a:pt x="0" y="60244"/>
                    </a:lnTo>
                    <a:cubicBezTo>
                      <a:pt x="0" y="26972"/>
                      <a:pt x="26972" y="0"/>
                      <a:pt x="60244" y="0"/>
                    </a:cubicBezTo>
                    <a:close/>
                  </a:path>
                </a:pathLst>
              </a:custGeom>
              <a:solidFill>
                <a:srgbClr val="FF7A46"/>
              </a:solidFill>
            </p:spPr>
          </p:sp>
          <p:sp>
            <p:nvSpPr>
              <p:cNvPr name="TextBox 67" id="67"/>
              <p:cNvSpPr txBox="true"/>
              <p:nvPr/>
            </p:nvSpPr>
            <p:spPr>
              <a:xfrm>
                <a:off x="0" y="-47625"/>
                <a:ext cx="426875" cy="16811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63"/>
                  </a:lnSpc>
                </a:pPr>
              </a:p>
            </p:txBody>
          </p:sp>
        </p:grpSp>
        <p:sp>
          <p:nvSpPr>
            <p:cNvPr name="TextBox 68" id="68"/>
            <p:cNvSpPr txBox="true"/>
            <p:nvPr/>
          </p:nvSpPr>
          <p:spPr>
            <a:xfrm rot="0">
              <a:off x="2153875" y="538002"/>
              <a:ext cx="3817610" cy="10784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1">
                <a:lnSpc>
                  <a:spcPts val="3249"/>
                </a:lnSpc>
              </a:pPr>
              <a:r>
                <a:rPr lang="en-US" b="true" sz="2499">
                  <a:solidFill>
                    <a:srgbClr val="FFFFFF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More complex system</a:t>
              </a:r>
            </a:p>
          </p:txBody>
        </p:sp>
        <p:sp>
          <p:nvSpPr>
            <p:cNvPr name="TextBox 69" id="69"/>
            <p:cNvSpPr txBox="true"/>
            <p:nvPr/>
          </p:nvSpPr>
          <p:spPr>
            <a:xfrm rot="0">
              <a:off x="2604403" y="5249726"/>
              <a:ext cx="3457873" cy="9906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1">
                <a:lnSpc>
                  <a:spcPts val="2999"/>
                </a:lnSpc>
              </a:pPr>
              <a:r>
                <a:rPr lang="en-US" b="true" sz="2499">
                  <a:solidFill>
                    <a:srgbClr val="FFFFFF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Parties may need to share power</a:t>
              </a:r>
            </a:p>
          </p:txBody>
        </p:sp>
        <p:sp>
          <p:nvSpPr>
            <p:cNvPr name="TextBox 70" id="70"/>
            <p:cNvSpPr txBox="true"/>
            <p:nvPr/>
          </p:nvSpPr>
          <p:spPr>
            <a:xfrm rot="0">
              <a:off x="2270751" y="2928702"/>
              <a:ext cx="3982802" cy="10784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1">
                <a:lnSpc>
                  <a:spcPts val="3249"/>
                </a:lnSpc>
              </a:pPr>
              <a:r>
                <a:rPr lang="en-US" b="true" sz="2499">
                  <a:solidFill>
                    <a:srgbClr val="FFFFFF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Less focus on local areas</a:t>
              </a:r>
            </a:p>
          </p:txBody>
        </p:sp>
        <p:sp>
          <p:nvSpPr>
            <p:cNvPr name="TextBox 71" id="71"/>
            <p:cNvSpPr txBox="true"/>
            <p:nvPr/>
          </p:nvSpPr>
          <p:spPr>
            <a:xfrm rot="0">
              <a:off x="2341938" y="7542712"/>
              <a:ext cx="3982802" cy="10784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1">
                <a:lnSpc>
                  <a:spcPts val="3249"/>
                </a:lnSpc>
              </a:pPr>
              <a:r>
                <a:rPr lang="en-US" b="true" sz="2499">
                  <a:solidFill>
                    <a:srgbClr val="FFFFFF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Too many small parties</a:t>
              </a:r>
            </a:p>
          </p:txBody>
        </p:sp>
        <p:sp>
          <p:nvSpPr>
            <p:cNvPr name="TextBox 72" id="72"/>
            <p:cNvSpPr txBox="true"/>
            <p:nvPr/>
          </p:nvSpPr>
          <p:spPr>
            <a:xfrm rot="0">
              <a:off x="541612" y="364871"/>
              <a:ext cx="919162" cy="9906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299"/>
                </a:lnSpc>
              </a:pPr>
              <a:r>
                <a:rPr lang="en-US" sz="4500" b="true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01</a:t>
              </a:r>
            </a:p>
          </p:txBody>
        </p:sp>
        <p:sp>
          <p:nvSpPr>
            <p:cNvPr name="TextBox 73" id="73"/>
            <p:cNvSpPr txBox="true"/>
            <p:nvPr/>
          </p:nvSpPr>
          <p:spPr>
            <a:xfrm rot="0">
              <a:off x="666233" y="2675610"/>
              <a:ext cx="948531" cy="9906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299"/>
                </a:lnSpc>
              </a:pPr>
              <a:r>
                <a:rPr lang="en-US" sz="4500" b="true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02</a:t>
              </a:r>
            </a:p>
          </p:txBody>
        </p:sp>
        <p:sp>
          <p:nvSpPr>
            <p:cNvPr name="TextBox 74" id="74"/>
            <p:cNvSpPr txBox="true"/>
            <p:nvPr/>
          </p:nvSpPr>
          <p:spPr>
            <a:xfrm rot="0">
              <a:off x="657303" y="5143104"/>
              <a:ext cx="966391" cy="9906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299"/>
                </a:lnSpc>
              </a:pPr>
              <a:r>
                <a:rPr lang="en-US" sz="4500" b="true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03</a:t>
              </a:r>
            </a:p>
          </p:txBody>
        </p:sp>
        <p:sp>
          <p:nvSpPr>
            <p:cNvPr name="TextBox 75" id="75"/>
            <p:cNvSpPr txBox="true"/>
            <p:nvPr/>
          </p:nvSpPr>
          <p:spPr>
            <a:xfrm rot="0">
              <a:off x="637559" y="7415187"/>
              <a:ext cx="1005880" cy="9906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299"/>
                </a:lnSpc>
              </a:pPr>
              <a:r>
                <a:rPr lang="en-US" sz="4500" b="true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04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9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863411" y="3435685"/>
            <a:ext cx="6542449" cy="2533650"/>
            <a:chOff x="0" y="0"/>
            <a:chExt cx="1723114" cy="66729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723114" cy="667299"/>
            </a:xfrm>
            <a:custGeom>
              <a:avLst/>
              <a:gdLst/>
              <a:ahLst/>
              <a:cxnLst/>
              <a:rect r="r" b="b" t="t" l="l"/>
              <a:pathLst>
                <a:path h="667299" w="1723114">
                  <a:moveTo>
                    <a:pt x="0" y="0"/>
                  </a:moveTo>
                  <a:lnTo>
                    <a:pt x="1723114" y="0"/>
                  </a:lnTo>
                  <a:lnTo>
                    <a:pt x="1723114" y="667299"/>
                  </a:lnTo>
                  <a:lnTo>
                    <a:pt x="0" y="667299"/>
                  </a:lnTo>
                  <a:close/>
                </a:path>
              </a:pathLst>
            </a:custGeom>
            <a:solidFill>
              <a:srgbClr val="ECECE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1723114" cy="6958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4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192802" y="3435685"/>
            <a:ext cx="6542449" cy="2533650"/>
            <a:chOff x="0" y="0"/>
            <a:chExt cx="1723114" cy="66729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723114" cy="667299"/>
            </a:xfrm>
            <a:custGeom>
              <a:avLst/>
              <a:gdLst/>
              <a:ahLst/>
              <a:cxnLst/>
              <a:rect r="r" b="b" t="t" l="l"/>
              <a:pathLst>
                <a:path h="667299" w="1723114">
                  <a:moveTo>
                    <a:pt x="0" y="0"/>
                  </a:moveTo>
                  <a:lnTo>
                    <a:pt x="1723114" y="0"/>
                  </a:lnTo>
                  <a:lnTo>
                    <a:pt x="1723114" y="667299"/>
                  </a:lnTo>
                  <a:lnTo>
                    <a:pt x="0" y="667299"/>
                  </a:lnTo>
                  <a:close/>
                </a:path>
              </a:pathLst>
            </a:custGeom>
            <a:solidFill>
              <a:srgbClr val="ECECEC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28575"/>
              <a:ext cx="1723114" cy="6958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40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411350" y="2985624"/>
            <a:ext cx="2057400" cy="2057400"/>
          </a:xfrm>
          <a:custGeom>
            <a:avLst/>
            <a:gdLst/>
            <a:ahLst/>
            <a:cxnLst/>
            <a:rect r="r" b="b" t="t" l="l"/>
            <a:pathLst>
              <a:path h="2057400" w="2057400">
                <a:moveTo>
                  <a:pt x="0" y="0"/>
                </a:moveTo>
                <a:lnTo>
                  <a:pt x="2057400" y="0"/>
                </a:lnTo>
                <a:lnTo>
                  <a:pt x="205740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740741" y="2985624"/>
            <a:ext cx="2057400" cy="2057400"/>
          </a:xfrm>
          <a:custGeom>
            <a:avLst/>
            <a:gdLst/>
            <a:ahLst/>
            <a:cxnLst/>
            <a:rect r="r" b="b" t="t" l="l"/>
            <a:pathLst>
              <a:path h="2057400" w="2057400">
                <a:moveTo>
                  <a:pt x="0" y="0"/>
                </a:moveTo>
                <a:lnTo>
                  <a:pt x="2057400" y="0"/>
                </a:lnTo>
                <a:lnTo>
                  <a:pt x="205740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984861" y="487928"/>
            <a:ext cx="12318277" cy="15811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00"/>
              </a:lnSpc>
              <a:spcBef>
                <a:spcPct val="0"/>
              </a:spcBef>
            </a:pPr>
            <a:r>
              <a:rPr lang="en-US" b="true" sz="4500">
                <a:solidFill>
                  <a:srgbClr val="000000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Why Bangladesh Could Benefit from Proportional Representation?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468750" y="4261098"/>
            <a:ext cx="4667591" cy="12712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45443" indent="-172721" lvl="1">
              <a:lnSpc>
                <a:spcPts val="2560"/>
              </a:lnSpc>
              <a:buFont typeface="Arial"/>
              <a:buChar char="•"/>
            </a:pPr>
            <a:r>
              <a:rPr lang="en-US" sz="16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Small parties</a:t>
            </a:r>
            <a:r>
              <a:rPr lang="en-US" sz="16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get representation</a:t>
            </a:r>
          </a:p>
          <a:p>
            <a:pPr algn="l" marL="345443" indent="-172721" lvl="1">
              <a:lnSpc>
                <a:spcPts val="2560"/>
              </a:lnSpc>
              <a:buFont typeface="Arial"/>
              <a:buChar char="•"/>
            </a:pPr>
            <a:r>
              <a:rPr lang="en-US" sz="16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Every vote counts</a:t>
            </a:r>
          </a:p>
          <a:p>
            <a:pPr algn="l" marL="345443" indent="-172721" lvl="1">
              <a:lnSpc>
                <a:spcPts val="2560"/>
              </a:lnSpc>
              <a:buFont typeface="Arial"/>
              <a:buChar char="•"/>
            </a:pPr>
            <a:r>
              <a:rPr lang="en-US" sz="16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Fair share of seats = fairer outcome</a:t>
            </a:r>
          </a:p>
          <a:p>
            <a:pPr algn="l">
              <a:lnSpc>
                <a:spcPts val="2560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11798141" y="4261098"/>
            <a:ext cx="4667591" cy="12712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45443" indent="-172721" lvl="1">
              <a:lnSpc>
                <a:spcPts val="2560"/>
              </a:lnSpc>
              <a:buFont typeface="Arial"/>
              <a:buChar char="•"/>
            </a:pPr>
            <a:r>
              <a:rPr lang="en-US" sz="16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Seats</a:t>
            </a:r>
            <a:r>
              <a:rPr lang="en-US" sz="16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match vote %</a:t>
            </a:r>
          </a:p>
          <a:p>
            <a:pPr algn="l" marL="345443" indent="-172721" lvl="1">
              <a:lnSpc>
                <a:spcPts val="2560"/>
              </a:lnSpc>
              <a:buFont typeface="Arial"/>
              <a:buChar char="•"/>
            </a:pPr>
            <a:r>
              <a:rPr lang="en-US" sz="16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Less vote wastage</a:t>
            </a:r>
          </a:p>
          <a:p>
            <a:pPr algn="l" marL="345443" indent="-172721" lvl="1">
              <a:lnSpc>
                <a:spcPts val="2560"/>
              </a:lnSpc>
              <a:buFont typeface="Arial"/>
              <a:buChar char="•"/>
            </a:pPr>
            <a:r>
              <a:rPr lang="en-US" sz="16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Better reflection of public opinion</a:t>
            </a:r>
          </a:p>
          <a:p>
            <a:pPr algn="l">
              <a:lnSpc>
                <a:spcPts val="2560"/>
              </a:lnSpc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3468750" y="3665074"/>
            <a:ext cx="3735970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b="true" sz="20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Broader Political Inclusion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798141" y="3665074"/>
            <a:ext cx="4358948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b="true" sz="20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More Equitable Representation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1693074" y="3422230"/>
            <a:ext cx="884352" cy="882563"/>
            <a:chOff x="0" y="0"/>
            <a:chExt cx="812800" cy="811155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1155"/>
            </a:xfrm>
            <a:custGeom>
              <a:avLst/>
              <a:gdLst/>
              <a:ahLst/>
              <a:cxnLst/>
              <a:rect r="r" b="b" t="t" l="l"/>
              <a:pathLst>
                <a:path h="811155" w="812800">
                  <a:moveTo>
                    <a:pt x="406400" y="0"/>
                  </a:moveTo>
                  <a:cubicBezTo>
                    <a:pt x="181951" y="0"/>
                    <a:pt x="0" y="181583"/>
                    <a:pt x="0" y="405577"/>
                  </a:cubicBezTo>
                  <a:cubicBezTo>
                    <a:pt x="0" y="629572"/>
                    <a:pt x="181951" y="811155"/>
                    <a:pt x="406400" y="811155"/>
                  </a:cubicBezTo>
                  <a:cubicBezTo>
                    <a:pt x="630849" y="811155"/>
                    <a:pt x="812800" y="629572"/>
                    <a:pt x="812800" y="405577"/>
                  </a:cubicBezTo>
                  <a:cubicBezTo>
                    <a:pt x="812800" y="181583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EBB0F"/>
            </a:solidFill>
            <a:ln w="762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76200" y="28421"/>
              <a:ext cx="660400" cy="706688"/>
            </a:xfrm>
            <a:prstGeom prst="rect">
              <a:avLst/>
            </a:prstGeom>
          </p:spPr>
          <p:txBody>
            <a:bodyPr anchor="ctr" rtlCol="false" tIns="66146" lIns="66146" bIns="66146" rIns="66146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1903395" y="3636658"/>
            <a:ext cx="463712" cy="3965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67"/>
              </a:lnSpc>
            </a:pPr>
            <a:r>
              <a:rPr lang="en-US" sz="2262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01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6098806" y="6724650"/>
            <a:ext cx="6542449" cy="2533650"/>
            <a:chOff x="0" y="0"/>
            <a:chExt cx="1723114" cy="667299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723114" cy="667299"/>
            </a:xfrm>
            <a:custGeom>
              <a:avLst/>
              <a:gdLst/>
              <a:ahLst/>
              <a:cxnLst/>
              <a:rect r="r" b="b" t="t" l="l"/>
              <a:pathLst>
                <a:path h="667299" w="1723114">
                  <a:moveTo>
                    <a:pt x="0" y="0"/>
                  </a:moveTo>
                  <a:lnTo>
                    <a:pt x="1723114" y="0"/>
                  </a:lnTo>
                  <a:lnTo>
                    <a:pt x="1723114" y="667299"/>
                  </a:lnTo>
                  <a:lnTo>
                    <a:pt x="0" y="667299"/>
                  </a:lnTo>
                  <a:close/>
                </a:path>
              </a:pathLst>
            </a:custGeom>
            <a:solidFill>
              <a:srgbClr val="ECECEC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28575"/>
              <a:ext cx="1723114" cy="6958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40"/>
                </a:lnSpc>
              </a:pPr>
            </a:p>
          </p:txBody>
        </p:sp>
      </p:grpSp>
      <p:sp>
        <p:nvSpPr>
          <p:cNvPr name="Freeform 22" id="22"/>
          <p:cNvSpPr/>
          <p:nvPr/>
        </p:nvSpPr>
        <p:spPr>
          <a:xfrm flipH="false" flipV="false" rot="0">
            <a:off x="5646745" y="6274589"/>
            <a:ext cx="2057400" cy="2057400"/>
          </a:xfrm>
          <a:custGeom>
            <a:avLst/>
            <a:gdLst/>
            <a:ahLst/>
            <a:cxnLst/>
            <a:rect r="r" b="b" t="t" l="l"/>
            <a:pathLst>
              <a:path h="2057400" w="2057400">
                <a:moveTo>
                  <a:pt x="0" y="0"/>
                </a:moveTo>
                <a:lnTo>
                  <a:pt x="2057400" y="0"/>
                </a:lnTo>
                <a:lnTo>
                  <a:pt x="205740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7704145" y="7546888"/>
            <a:ext cx="4667591" cy="9474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45443" indent="-172721" lvl="1">
              <a:lnSpc>
                <a:spcPts val="2560"/>
              </a:lnSpc>
              <a:buFont typeface="Arial"/>
              <a:buChar char="•"/>
            </a:pPr>
            <a:r>
              <a:rPr lang="en-US" sz="16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One-party domi</a:t>
            </a:r>
            <a:r>
              <a:rPr lang="en-US" sz="16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nance reduced</a:t>
            </a:r>
          </a:p>
          <a:p>
            <a:pPr algn="l" marL="345443" indent="-172721" lvl="1">
              <a:lnSpc>
                <a:spcPts val="2560"/>
              </a:lnSpc>
              <a:buFont typeface="Arial"/>
              <a:buChar char="•"/>
            </a:pPr>
            <a:r>
              <a:rPr lang="en-US" sz="16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Coalition encourages inclusivity</a:t>
            </a:r>
          </a:p>
          <a:p>
            <a:pPr algn="l" marL="345443" indent="-172721" lvl="1">
              <a:lnSpc>
                <a:spcPts val="2560"/>
              </a:lnSpc>
              <a:buFont typeface="Arial"/>
              <a:buChar char="•"/>
            </a:pPr>
            <a:r>
              <a:rPr lang="en-US" sz="16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Checks and balances improve governance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7704145" y="6950864"/>
            <a:ext cx="4231157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b="true" sz="20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Limits Political Monopoly</a:t>
            </a:r>
          </a:p>
        </p:txBody>
      </p:sp>
      <p:grpSp>
        <p:nvGrpSpPr>
          <p:cNvPr name="Group 25" id="25"/>
          <p:cNvGrpSpPr/>
          <p:nvPr/>
        </p:nvGrpSpPr>
        <p:grpSpPr>
          <a:xfrm rot="0">
            <a:off x="5928469" y="6708020"/>
            <a:ext cx="884352" cy="882563"/>
            <a:chOff x="0" y="0"/>
            <a:chExt cx="812800" cy="811155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812800" cy="811155"/>
            </a:xfrm>
            <a:custGeom>
              <a:avLst/>
              <a:gdLst/>
              <a:ahLst/>
              <a:cxnLst/>
              <a:rect r="r" b="b" t="t" l="l"/>
              <a:pathLst>
                <a:path h="811155" w="812800">
                  <a:moveTo>
                    <a:pt x="406400" y="0"/>
                  </a:moveTo>
                  <a:cubicBezTo>
                    <a:pt x="181951" y="0"/>
                    <a:pt x="0" y="181583"/>
                    <a:pt x="0" y="405577"/>
                  </a:cubicBezTo>
                  <a:cubicBezTo>
                    <a:pt x="0" y="629572"/>
                    <a:pt x="181951" y="811155"/>
                    <a:pt x="406400" y="811155"/>
                  </a:cubicBezTo>
                  <a:cubicBezTo>
                    <a:pt x="630849" y="811155"/>
                    <a:pt x="812800" y="629572"/>
                    <a:pt x="812800" y="405577"/>
                  </a:cubicBezTo>
                  <a:cubicBezTo>
                    <a:pt x="812800" y="181583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9501"/>
            </a:solidFill>
            <a:ln w="762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27" id="27"/>
            <p:cNvSpPr txBox="true"/>
            <p:nvPr/>
          </p:nvSpPr>
          <p:spPr>
            <a:xfrm>
              <a:off x="76200" y="28421"/>
              <a:ext cx="660400" cy="706688"/>
            </a:xfrm>
            <a:prstGeom prst="rect">
              <a:avLst/>
            </a:prstGeom>
          </p:spPr>
          <p:txBody>
            <a:bodyPr anchor="ctr" rtlCol="false" tIns="66146" lIns="66146" bIns="66146" rIns="66146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8" id="28"/>
          <p:cNvSpPr txBox="true"/>
          <p:nvPr/>
        </p:nvSpPr>
        <p:spPr>
          <a:xfrm rot="0">
            <a:off x="6138789" y="6922448"/>
            <a:ext cx="463712" cy="3965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67"/>
              </a:lnSpc>
            </a:pPr>
            <a:r>
              <a:rPr lang="en-US" sz="2262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03</a:t>
            </a:r>
          </a:p>
        </p:txBody>
      </p:sp>
      <p:grpSp>
        <p:nvGrpSpPr>
          <p:cNvPr name="Group 29" id="29"/>
          <p:cNvGrpSpPr/>
          <p:nvPr/>
        </p:nvGrpSpPr>
        <p:grpSpPr>
          <a:xfrm rot="0">
            <a:off x="10040032" y="3422230"/>
            <a:ext cx="884352" cy="882563"/>
            <a:chOff x="0" y="0"/>
            <a:chExt cx="812800" cy="811155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812800" cy="811155"/>
            </a:xfrm>
            <a:custGeom>
              <a:avLst/>
              <a:gdLst/>
              <a:ahLst/>
              <a:cxnLst/>
              <a:rect r="r" b="b" t="t" l="l"/>
              <a:pathLst>
                <a:path h="811155" w="812800">
                  <a:moveTo>
                    <a:pt x="406400" y="0"/>
                  </a:moveTo>
                  <a:cubicBezTo>
                    <a:pt x="181951" y="0"/>
                    <a:pt x="0" y="181583"/>
                    <a:pt x="0" y="405577"/>
                  </a:cubicBezTo>
                  <a:cubicBezTo>
                    <a:pt x="0" y="629572"/>
                    <a:pt x="181951" y="811155"/>
                    <a:pt x="406400" y="811155"/>
                  </a:cubicBezTo>
                  <a:cubicBezTo>
                    <a:pt x="630849" y="811155"/>
                    <a:pt x="812800" y="629572"/>
                    <a:pt x="812800" y="405577"/>
                  </a:cubicBezTo>
                  <a:cubicBezTo>
                    <a:pt x="812800" y="181583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4B1D2"/>
            </a:solidFill>
            <a:ln w="762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31" id="31"/>
            <p:cNvSpPr txBox="true"/>
            <p:nvPr/>
          </p:nvSpPr>
          <p:spPr>
            <a:xfrm>
              <a:off x="76200" y="28421"/>
              <a:ext cx="660400" cy="706688"/>
            </a:xfrm>
            <a:prstGeom prst="rect">
              <a:avLst/>
            </a:prstGeom>
          </p:spPr>
          <p:txBody>
            <a:bodyPr anchor="ctr" rtlCol="false" tIns="66146" lIns="66146" bIns="66146" rIns="66146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32" id="32"/>
          <p:cNvSpPr txBox="true"/>
          <p:nvPr/>
        </p:nvSpPr>
        <p:spPr>
          <a:xfrm rot="0">
            <a:off x="10250352" y="3636658"/>
            <a:ext cx="463712" cy="3965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67"/>
              </a:lnSpc>
            </a:pPr>
            <a:r>
              <a:rPr lang="en-US" sz="2262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02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9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39778" y="4101706"/>
            <a:ext cx="6542449" cy="2533650"/>
            <a:chOff x="0" y="0"/>
            <a:chExt cx="1723114" cy="66729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723114" cy="667299"/>
            </a:xfrm>
            <a:custGeom>
              <a:avLst/>
              <a:gdLst/>
              <a:ahLst/>
              <a:cxnLst/>
              <a:rect r="r" b="b" t="t" l="l"/>
              <a:pathLst>
                <a:path h="667299" w="1723114">
                  <a:moveTo>
                    <a:pt x="0" y="0"/>
                  </a:moveTo>
                  <a:lnTo>
                    <a:pt x="1723114" y="0"/>
                  </a:lnTo>
                  <a:lnTo>
                    <a:pt x="1723114" y="667299"/>
                  </a:lnTo>
                  <a:lnTo>
                    <a:pt x="0" y="667299"/>
                  </a:lnTo>
                  <a:close/>
                </a:path>
              </a:pathLst>
            </a:custGeom>
            <a:solidFill>
              <a:srgbClr val="ECECE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1723114" cy="6958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4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187717" y="3651644"/>
            <a:ext cx="2057400" cy="2057400"/>
          </a:xfrm>
          <a:custGeom>
            <a:avLst/>
            <a:gdLst/>
            <a:ahLst/>
            <a:cxnLst/>
            <a:rect r="r" b="b" t="t" l="l"/>
            <a:pathLst>
              <a:path h="2057400" w="2057400">
                <a:moveTo>
                  <a:pt x="0" y="0"/>
                </a:moveTo>
                <a:lnTo>
                  <a:pt x="2057400" y="0"/>
                </a:lnTo>
                <a:lnTo>
                  <a:pt x="205740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245117" y="4927118"/>
            <a:ext cx="4667591" cy="12712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45443" indent="-172721" lvl="1">
              <a:lnSpc>
                <a:spcPts val="2560"/>
              </a:lnSpc>
              <a:buFont typeface="Arial"/>
              <a:buChar char="•"/>
            </a:pPr>
            <a:r>
              <a:rPr lang="en-US" sz="16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Swede</a:t>
            </a:r>
            <a:r>
              <a:rPr lang="en-US" sz="16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n, South Africa, Switzerland</a:t>
            </a:r>
          </a:p>
          <a:p>
            <a:pPr algn="l" marL="345443" indent="-172721" lvl="1">
              <a:lnSpc>
                <a:spcPts val="2560"/>
              </a:lnSpc>
              <a:buFont typeface="Arial"/>
              <a:buChar char="•"/>
            </a:pPr>
            <a:r>
              <a:rPr lang="en-US" sz="16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Higher trust, more diversity</a:t>
            </a:r>
          </a:p>
          <a:p>
            <a:pPr algn="l" marL="345443" indent="-172721" lvl="1">
              <a:lnSpc>
                <a:spcPts val="2560"/>
              </a:lnSpc>
              <a:buFont typeface="Arial"/>
              <a:buChar char="•"/>
            </a:pPr>
            <a:r>
              <a:rPr lang="en-US" sz="16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More women &amp; minority representation</a:t>
            </a:r>
          </a:p>
          <a:p>
            <a:pPr algn="l">
              <a:lnSpc>
                <a:spcPts val="2560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3245117" y="4331095"/>
            <a:ext cx="3927655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b="true" sz="20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Successful Global Examples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469441" y="4088251"/>
            <a:ext cx="884352" cy="882563"/>
            <a:chOff x="0" y="0"/>
            <a:chExt cx="812800" cy="81115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1155"/>
            </a:xfrm>
            <a:custGeom>
              <a:avLst/>
              <a:gdLst/>
              <a:ahLst/>
              <a:cxnLst/>
              <a:rect r="r" b="b" t="t" l="l"/>
              <a:pathLst>
                <a:path h="811155" w="812800">
                  <a:moveTo>
                    <a:pt x="406400" y="0"/>
                  </a:moveTo>
                  <a:cubicBezTo>
                    <a:pt x="181951" y="0"/>
                    <a:pt x="0" y="181583"/>
                    <a:pt x="0" y="405577"/>
                  </a:cubicBezTo>
                  <a:cubicBezTo>
                    <a:pt x="0" y="629572"/>
                    <a:pt x="181951" y="811155"/>
                    <a:pt x="406400" y="811155"/>
                  </a:cubicBezTo>
                  <a:cubicBezTo>
                    <a:pt x="630849" y="811155"/>
                    <a:pt x="812800" y="629572"/>
                    <a:pt x="812800" y="405577"/>
                  </a:cubicBezTo>
                  <a:cubicBezTo>
                    <a:pt x="812800" y="181583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C52FF"/>
            </a:solidFill>
            <a:ln w="762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76200" y="28421"/>
              <a:ext cx="660400" cy="706688"/>
            </a:xfrm>
            <a:prstGeom prst="rect">
              <a:avLst/>
            </a:prstGeom>
          </p:spPr>
          <p:txBody>
            <a:bodyPr anchor="ctr" rtlCol="false" tIns="66146" lIns="66146" bIns="66146" rIns="66146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679761" y="4302679"/>
            <a:ext cx="463712" cy="3965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67"/>
              </a:lnSpc>
            </a:pPr>
            <a:r>
              <a:rPr lang="en-US" sz="2262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04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10464356" y="4101706"/>
            <a:ext cx="6542449" cy="2533650"/>
            <a:chOff x="0" y="0"/>
            <a:chExt cx="1723114" cy="667299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723114" cy="667299"/>
            </a:xfrm>
            <a:custGeom>
              <a:avLst/>
              <a:gdLst/>
              <a:ahLst/>
              <a:cxnLst/>
              <a:rect r="r" b="b" t="t" l="l"/>
              <a:pathLst>
                <a:path h="667299" w="1723114">
                  <a:moveTo>
                    <a:pt x="0" y="0"/>
                  </a:moveTo>
                  <a:lnTo>
                    <a:pt x="1723114" y="0"/>
                  </a:lnTo>
                  <a:lnTo>
                    <a:pt x="1723114" y="667299"/>
                  </a:lnTo>
                  <a:lnTo>
                    <a:pt x="0" y="667299"/>
                  </a:lnTo>
                  <a:close/>
                </a:path>
              </a:pathLst>
            </a:custGeom>
            <a:solidFill>
              <a:srgbClr val="ECECEC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28575"/>
              <a:ext cx="1723114" cy="6958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40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10012295" y="3651644"/>
            <a:ext cx="2057400" cy="2057400"/>
          </a:xfrm>
          <a:custGeom>
            <a:avLst/>
            <a:gdLst/>
            <a:ahLst/>
            <a:cxnLst/>
            <a:rect r="r" b="b" t="t" l="l"/>
            <a:pathLst>
              <a:path h="2057400" w="2057400">
                <a:moveTo>
                  <a:pt x="0" y="0"/>
                </a:moveTo>
                <a:lnTo>
                  <a:pt x="2057400" y="0"/>
                </a:lnTo>
                <a:lnTo>
                  <a:pt x="205740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2069695" y="4923943"/>
            <a:ext cx="4667591" cy="9474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45443" indent="-172721" lvl="1">
              <a:lnSpc>
                <a:spcPts val="2560"/>
              </a:lnSpc>
              <a:buFont typeface="Arial"/>
              <a:buChar char="•"/>
            </a:pPr>
            <a:r>
              <a:rPr lang="en-US" sz="16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Every</a:t>
            </a:r>
            <a:r>
              <a:rPr lang="en-US" sz="16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vote has impact</a:t>
            </a:r>
          </a:p>
          <a:p>
            <a:pPr algn="l" marL="345443" indent="-172721" lvl="1">
              <a:lnSpc>
                <a:spcPts val="2560"/>
              </a:lnSpc>
              <a:buFont typeface="Arial"/>
              <a:buChar char="•"/>
            </a:pPr>
            <a:r>
              <a:rPr lang="en-US" sz="16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Voter turnout likely to increase</a:t>
            </a:r>
          </a:p>
          <a:p>
            <a:pPr algn="l" marL="345443" indent="-172721" lvl="1">
              <a:lnSpc>
                <a:spcPts val="2560"/>
              </a:lnSpc>
              <a:buFont typeface="Arial"/>
              <a:buChar char="•"/>
            </a:pPr>
            <a:r>
              <a:rPr lang="en-US" sz="16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More engagement in democratic processes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069695" y="4327919"/>
            <a:ext cx="2665725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b="true" sz="20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Builds Public Trust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10311586" y="4085076"/>
            <a:ext cx="884352" cy="882563"/>
            <a:chOff x="0" y="0"/>
            <a:chExt cx="812800" cy="811155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1155"/>
            </a:xfrm>
            <a:custGeom>
              <a:avLst/>
              <a:gdLst/>
              <a:ahLst/>
              <a:cxnLst/>
              <a:rect r="r" b="b" t="t" l="l"/>
              <a:pathLst>
                <a:path h="811155" w="812800">
                  <a:moveTo>
                    <a:pt x="406400" y="0"/>
                  </a:moveTo>
                  <a:cubicBezTo>
                    <a:pt x="181951" y="0"/>
                    <a:pt x="0" y="181583"/>
                    <a:pt x="0" y="405577"/>
                  </a:cubicBezTo>
                  <a:cubicBezTo>
                    <a:pt x="0" y="629572"/>
                    <a:pt x="181951" y="811155"/>
                    <a:pt x="406400" y="811155"/>
                  </a:cubicBezTo>
                  <a:cubicBezTo>
                    <a:pt x="630849" y="811155"/>
                    <a:pt x="812800" y="629572"/>
                    <a:pt x="812800" y="405577"/>
                  </a:cubicBezTo>
                  <a:cubicBezTo>
                    <a:pt x="812800" y="181583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6C1AB"/>
            </a:solidFill>
            <a:ln w="762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76200" y="28421"/>
              <a:ext cx="660400" cy="706688"/>
            </a:xfrm>
            <a:prstGeom prst="rect">
              <a:avLst/>
            </a:prstGeom>
          </p:spPr>
          <p:txBody>
            <a:bodyPr anchor="ctr" rtlCol="false" tIns="66146" lIns="66146" bIns="66146" rIns="66146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10521907" y="4299504"/>
            <a:ext cx="463712" cy="3965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67"/>
              </a:lnSpc>
            </a:pPr>
            <a:r>
              <a:rPr lang="en-US" sz="2262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05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2984861" y="487928"/>
            <a:ext cx="12318277" cy="15811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00"/>
              </a:lnSpc>
              <a:spcBef>
                <a:spcPct val="0"/>
              </a:spcBef>
            </a:pPr>
            <a:r>
              <a:rPr lang="en-US" b="true" sz="4500">
                <a:solidFill>
                  <a:srgbClr val="000000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Why Bangladesh Could Benefit from Proportional Representation?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021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6475" y="2746696"/>
            <a:ext cx="3414161" cy="5649019"/>
            <a:chOff x="0" y="0"/>
            <a:chExt cx="4552214" cy="7532025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32008" y="3202227"/>
              <a:ext cx="4520206" cy="4329798"/>
              <a:chOff x="0" y="0"/>
              <a:chExt cx="892880" cy="855269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892880" cy="855269"/>
              </a:xfrm>
              <a:custGeom>
                <a:avLst/>
                <a:gdLst/>
                <a:ahLst/>
                <a:cxnLst/>
                <a:rect r="r" b="b" t="t" l="l"/>
                <a:pathLst>
                  <a:path h="855269" w="892880">
                    <a:moveTo>
                      <a:pt x="52524" y="0"/>
                    </a:moveTo>
                    <a:lnTo>
                      <a:pt x="840356" y="0"/>
                    </a:lnTo>
                    <a:cubicBezTo>
                      <a:pt x="869364" y="0"/>
                      <a:pt x="892880" y="23516"/>
                      <a:pt x="892880" y="52524"/>
                    </a:cubicBezTo>
                    <a:lnTo>
                      <a:pt x="892880" y="802745"/>
                    </a:lnTo>
                    <a:cubicBezTo>
                      <a:pt x="892880" y="816675"/>
                      <a:pt x="887346" y="830035"/>
                      <a:pt x="877496" y="839885"/>
                    </a:cubicBezTo>
                    <a:cubicBezTo>
                      <a:pt x="867646" y="849735"/>
                      <a:pt x="854287" y="855269"/>
                      <a:pt x="840356" y="855269"/>
                    </a:cubicBezTo>
                    <a:lnTo>
                      <a:pt x="52524" y="855269"/>
                    </a:lnTo>
                    <a:cubicBezTo>
                      <a:pt x="38594" y="855269"/>
                      <a:pt x="25234" y="849735"/>
                      <a:pt x="15384" y="839885"/>
                    </a:cubicBezTo>
                    <a:cubicBezTo>
                      <a:pt x="5534" y="830035"/>
                      <a:pt x="0" y="816675"/>
                      <a:pt x="0" y="802745"/>
                    </a:cubicBezTo>
                    <a:lnTo>
                      <a:pt x="0" y="52524"/>
                    </a:lnTo>
                    <a:cubicBezTo>
                      <a:pt x="0" y="38594"/>
                      <a:pt x="5534" y="25234"/>
                      <a:pt x="15384" y="15384"/>
                    </a:cubicBezTo>
                    <a:cubicBezTo>
                      <a:pt x="25234" y="5534"/>
                      <a:pt x="38594" y="0"/>
                      <a:pt x="52524" y="0"/>
                    </a:cubicBezTo>
                    <a:close/>
                  </a:path>
                </a:pathLst>
              </a:custGeom>
              <a:solidFill>
                <a:srgbClr val="04BCB3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47625"/>
                <a:ext cx="892880" cy="90289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520"/>
                  </a:lnSpc>
                </a:pPr>
              </a:p>
            </p:txBody>
          </p:sp>
        </p:grpSp>
        <p:sp>
          <p:nvSpPr>
            <p:cNvPr name="Freeform 6" id="6"/>
            <p:cNvSpPr/>
            <p:nvPr/>
          </p:nvSpPr>
          <p:spPr>
            <a:xfrm flipH="false" flipV="false" rot="5400000">
              <a:off x="399444" y="-172915"/>
              <a:ext cx="3777152" cy="4122983"/>
            </a:xfrm>
            <a:custGeom>
              <a:avLst/>
              <a:gdLst/>
              <a:ahLst/>
              <a:cxnLst/>
              <a:rect r="r" b="b" t="t" l="l"/>
              <a:pathLst>
                <a:path h="4122983" w="3777152">
                  <a:moveTo>
                    <a:pt x="0" y="0"/>
                  </a:moveTo>
                  <a:lnTo>
                    <a:pt x="3777152" y="0"/>
                  </a:lnTo>
                  <a:lnTo>
                    <a:pt x="3777152" y="4122983"/>
                  </a:lnTo>
                  <a:lnTo>
                    <a:pt x="0" y="41229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-144606" b="0"/>
              </a:stretch>
            </a:blipFill>
          </p:spPr>
        </p:sp>
        <p:sp>
          <p:nvSpPr>
            <p:cNvPr name="TextBox 7" id="7"/>
            <p:cNvSpPr txBox="true"/>
            <p:nvPr/>
          </p:nvSpPr>
          <p:spPr>
            <a:xfrm rot="0">
              <a:off x="595709" y="3820619"/>
              <a:ext cx="3532318" cy="9239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760"/>
                </a:lnSpc>
              </a:pPr>
              <a:r>
                <a:rPr lang="en-US" sz="2300" b="true">
                  <a:solidFill>
                    <a:srgbClr val="FFFFFF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Risk of Political Gridlock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4993327"/>
              <a:ext cx="4549342" cy="13895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431799" indent="-215899" lvl="1">
                <a:lnSpc>
                  <a:spcPts val="2799"/>
                </a:lnSpc>
                <a:buFont typeface="Arial"/>
                <a:buChar char="•"/>
              </a:pPr>
              <a:r>
                <a:rPr lang="en-US" b="true" sz="1999">
                  <a:solidFill>
                    <a:srgbClr val="FFFFFF">
                      <a:alpha val="84706"/>
                    </a:srgbClr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Fragile coalitions</a:t>
              </a:r>
            </a:p>
            <a:p>
              <a:pPr algn="l" marL="431799" indent="-215899" lvl="1">
                <a:lnSpc>
                  <a:spcPts val="2799"/>
                </a:lnSpc>
                <a:buFont typeface="Arial"/>
                <a:buChar char="•"/>
              </a:pPr>
              <a:r>
                <a:rPr lang="en-US" b="true" sz="1999">
                  <a:solidFill>
                    <a:srgbClr val="FFFFFF">
                      <a:alpha val="84706"/>
                    </a:srgbClr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Slow decision-making</a:t>
              </a:r>
            </a:p>
            <a:p>
              <a:pPr algn="l" marL="431799" indent="-215899" lvl="1">
                <a:lnSpc>
                  <a:spcPts val="2799"/>
                </a:lnSpc>
                <a:buFont typeface="Arial"/>
                <a:buChar char="•"/>
              </a:pPr>
              <a:r>
                <a:rPr lang="en-US" b="true" sz="1999">
                  <a:solidFill>
                    <a:srgbClr val="FFFFFF">
                      <a:alpha val="84706"/>
                    </a:srgbClr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Problematic during crises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1815090" y="1473555"/>
              <a:ext cx="919162" cy="9906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299"/>
                </a:lnSpc>
              </a:pPr>
              <a:r>
                <a:rPr lang="en-US" sz="4500" b="true">
                  <a:solidFill>
                    <a:srgbClr val="20212C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01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7287498" y="2746696"/>
            <a:ext cx="3390154" cy="5668251"/>
            <a:chOff x="0" y="0"/>
            <a:chExt cx="4520206" cy="7557669"/>
          </a:xfrm>
        </p:grpSpPr>
        <p:grpSp>
          <p:nvGrpSpPr>
            <p:cNvPr name="Group 11" id="11"/>
            <p:cNvGrpSpPr/>
            <p:nvPr/>
          </p:nvGrpSpPr>
          <p:grpSpPr>
            <a:xfrm rot="0">
              <a:off x="0" y="3202227"/>
              <a:ext cx="4520206" cy="4329798"/>
              <a:chOff x="0" y="0"/>
              <a:chExt cx="892880" cy="855269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892880" cy="855269"/>
              </a:xfrm>
              <a:custGeom>
                <a:avLst/>
                <a:gdLst/>
                <a:ahLst/>
                <a:cxnLst/>
                <a:rect r="r" b="b" t="t" l="l"/>
                <a:pathLst>
                  <a:path h="855269" w="892880">
                    <a:moveTo>
                      <a:pt x="52524" y="0"/>
                    </a:moveTo>
                    <a:lnTo>
                      <a:pt x="840356" y="0"/>
                    </a:lnTo>
                    <a:cubicBezTo>
                      <a:pt x="869364" y="0"/>
                      <a:pt x="892880" y="23516"/>
                      <a:pt x="892880" y="52524"/>
                    </a:cubicBezTo>
                    <a:lnTo>
                      <a:pt x="892880" y="802745"/>
                    </a:lnTo>
                    <a:cubicBezTo>
                      <a:pt x="892880" y="816675"/>
                      <a:pt x="887346" y="830035"/>
                      <a:pt x="877496" y="839885"/>
                    </a:cubicBezTo>
                    <a:cubicBezTo>
                      <a:pt x="867646" y="849735"/>
                      <a:pt x="854287" y="855269"/>
                      <a:pt x="840356" y="855269"/>
                    </a:cubicBezTo>
                    <a:lnTo>
                      <a:pt x="52524" y="855269"/>
                    </a:lnTo>
                    <a:cubicBezTo>
                      <a:pt x="38594" y="855269"/>
                      <a:pt x="25234" y="849735"/>
                      <a:pt x="15384" y="839885"/>
                    </a:cubicBezTo>
                    <a:cubicBezTo>
                      <a:pt x="5534" y="830035"/>
                      <a:pt x="0" y="816675"/>
                      <a:pt x="0" y="802745"/>
                    </a:cubicBezTo>
                    <a:lnTo>
                      <a:pt x="0" y="52524"/>
                    </a:lnTo>
                    <a:cubicBezTo>
                      <a:pt x="0" y="38594"/>
                      <a:pt x="5534" y="25234"/>
                      <a:pt x="15384" y="15384"/>
                    </a:cubicBezTo>
                    <a:cubicBezTo>
                      <a:pt x="25234" y="5534"/>
                      <a:pt x="38594" y="0"/>
                      <a:pt x="52524" y="0"/>
                    </a:cubicBezTo>
                    <a:close/>
                  </a:path>
                </a:pathLst>
              </a:custGeom>
              <a:solidFill>
                <a:srgbClr val="185570"/>
              </a:solidFill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0" y="-47625"/>
                <a:ext cx="892880" cy="90289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520"/>
                  </a:lnSpc>
                </a:pPr>
              </a:p>
            </p:txBody>
          </p:sp>
        </p:grpSp>
        <p:sp>
          <p:nvSpPr>
            <p:cNvPr name="Freeform 14" id="14"/>
            <p:cNvSpPr/>
            <p:nvPr/>
          </p:nvSpPr>
          <p:spPr>
            <a:xfrm flipH="false" flipV="false" rot="5400000">
              <a:off x="367435" y="-172915"/>
              <a:ext cx="3777152" cy="4122983"/>
            </a:xfrm>
            <a:custGeom>
              <a:avLst/>
              <a:gdLst/>
              <a:ahLst/>
              <a:cxnLst/>
              <a:rect r="r" b="b" t="t" l="l"/>
              <a:pathLst>
                <a:path h="4122983" w="3777152">
                  <a:moveTo>
                    <a:pt x="0" y="0"/>
                  </a:moveTo>
                  <a:lnTo>
                    <a:pt x="3777153" y="0"/>
                  </a:lnTo>
                  <a:lnTo>
                    <a:pt x="3777153" y="4122983"/>
                  </a:lnTo>
                  <a:lnTo>
                    <a:pt x="0" y="41229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-144606" b="0"/>
              </a:stretch>
            </a:blipFill>
          </p:spPr>
        </p:sp>
        <p:sp>
          <p:nvSpPr>
            <p:cNvPr name="TextBox 15" id="15"/>
            <p:cNvSpPr txBox="true"/>
            <p:nvPr/>
          </p:nvSpPr>
          <p:spPr>
            <a:xfrm rot="0">
              <a:off x="0" y="4758377"/>
              <a:ext cx="4520206" cy="27992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431799" indent="-215899" lvl="1">
                <a:lnSpc>
                  <a:spcPts val="2799"/>
                </a:lnSpc>
                <a:buFont typeface="Arial"/>
                <a:buChar char="•"/>
              </a:pPr>
              <a:r>
                <a:rPr lang="en-US" b="true" sz="1999">
                  <a:solidFill>
                    <a:srgbClr val="FFFFFF">
                      <a:alpha val="84706"/>
                    </a:srgbClr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Fringe parties may gain power</a:t>
              </a:r>
            </a:p>
            <a:p>
              <a:pPr algn="l" marL="431799" indent="-215899" lvl="1">
                <a:lnSpc>
                  <a:spcPts val="2799"/>
                </a:lnSpc>
                <a:buFont typeface="Arial"/>
                <a:buChar char="•"/>
              </a:pPr>
              <a:r>
                <a:rPr lang="en-US" b="true" sz="1999">
                  <a:solidFill>
                    <a:srgbClr val="FFFFFF">
                      <a:alpha val="84706"/>
                    </a:srgbClr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Risk of radical policies</a:t>
              </a:r>
            </a:p>
            <a:p>
              <a:pPr algn="l" marL="431799" indent="-215899" lvl="1">
                <a:lnSpc>
                  <a:spcPts val="2799"/>
                </a:lnSpc>
                <a:buFont typeface="Arial"/>
                <a:buChar char="•"/>
              </a:pPr>
              <a:r>
                <a:rPr lang="en-US" b="true" sz="1999">
                  <a:solidFill>
                    <a:srgbClr val="FFFFFF">
                      <a:alpha val="84706"/>
                    </a:srgbClr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Just a few % votes = seats</a:t>
              </a:r>
            </a:p>
            <a:p>
              <a:pPr algn="ctr">
                <a:lnSpc>
                  <a:spcPts val="2799"/>
                </a:lnSpc>
              </a:pP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531969" y="3820619"/>
              <a:ext cx="3532318" cy="4667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760"/>
                </a:lnSpc>
              </a:pPr>
              <a:r>
                <a:rPr lang="en-US" sz="2300" b="true">
                  <a:solidFill>
                    <a:srgbClr val="FFFFFF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Rise of Extremism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1781746" y="1473555"/>
              <a:ext cx="948531" cy="9906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299"/>
                </a:lnSpc>
              </a:pPr>
              <a:r>
                <a:rPr lang="en-US" sz="4500" b="true">
                  <a:solidFill>
                    <a:srgbClr val="20212C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02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3524515" y="2765929"/>
            <a:ext cx="3734785" cy="5649019"/>
            <a:chOff x="0" y="0"/>
            <a:chExt cx="4979713" cy="7532025"/>
          </a:xfrm>
        </p:grpSpPr>
        <p:grpSp>
          <p:nvGrpSpPr>
            <p:cNvPr name="Group 19" id="19"/>
            <p:cNvGrpSpPr/>
            <p:nvPr/>
          </p:nvGrpSpPr>
          <p:grpSpPr>
            <a:xfrm rot="0">
              <a:off x="0" y="3202227"/>
              <a:ext cx="4520206" cy="4329798"/>
              <a:chOff x="0" y="0"/>
              <a:chExt cx="892880" cy="855269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892880" cy="855269"/>
              </a:xfrm>
              <a:custGeom>
                <a:avLst/>
                <a:gdLst/>
                <a:ahLst/>
                <a:cxnLst/>
                <a:rect r="r" b="b" t="t" l="l"/>
                <a:pathLst>
                  <a:path h="855269" w="892880">
                    <a:moveTo>
                      <a:pt x="52524" y="0"/>
                    </a:moveTo>
                    <a:lnTo>
                      <a:pt x="840356" y="0"/>
                    </a:lnTo>
                    <a:cubicBezTo>
                      <a:pt x="869364" y="0"/>
                      <a:pt x="892880" y="23516"/>
                      <a:pt x="892880" y="52524"/>
                    </a:cubicBezTo>
                    <a:lnTo>
                      <a:pt x="892880" y="802745"/>
                    </a:lnTo>
                    <a:cubicBezTo>
                      <a:pt x="892880" y="816675"/>
                      <a:pt x="887346" y="830035"/>
                      <a:pt x="877496" y="839885"/>
                    </a:cubicBezTo>
                    <a:cubicBezTo>
                      <a:pt x="867646" y="849735"/>
                      <a:pt x="854287" y="855269"/>
                      <a:pt x="840356" y="855269"/>
                    </a:cubicBezTo>
                    <a:lnTo>
                      <a:pt x="52524" y="855269"/>
                    </a:lnTo>
                    <a:cubicBezTo>
                      <a:pt x="38594" y="855269"/>
                      <a:pt x="25234" y="849735"/>
                      <a:pt x="15384" y="839885"/>
                    </a:cubicBezTo>
                    <a:cubicBezTo>
                      <a:pt x="5534" y="830035"/>
                      <a:pt x="0" y="816675"/>
                      <a:pt x="0" y="802745"/>
                    </a:cubicBezTo>
                    <a:lnTo>
                      <a:pt x="0" y="52524"/>
                    </a:lnTo>
                    <a:cubicBezTo>
                      <a:pt x="0" y="38594"/>
                      <a:pt x="5534" y="25234"/>
                      <a:pt x="15384" y="15384"/>
                    </a:cubicBezTo>
                    <a:cubicBezTo>
                      <a:pt x="25234" y="5534"/>
                      <a:pt x="38594" y="0"/>
                      <a:pt x="52524" y="0"/>
                    </a:cubicBezTo>
                    <a:close/>
                  </a:path>
                </a:pathLst>
              </a:custGeom>
              <a:solidFill>
                <a:srgbClr val="D7851C"/>
              </a:solidFill>
            </p:spPr>
          </p:sp>
          <p:sp>
            <p:nvSpPr>
              <p:cNvPr name="TextBox 21" id="21"/>
              <p:cNvSpPr txBox="true"/>
              <p:nvPr/>
            </p:nvSpPr>
            <p:spPr>
              <a:xfrm>
                <a:off x="0" y="-47625"/>
                <a:ext cx="892880" cy="90289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520"/>
                  </a:lnSpc>
                </a:pPr>
              </a:p>
            </p:txBody>
          </p:sp>
        </p:grpSp>
        <p:sp>
          <p:nvSpPr>
            <p:cNvPr name="Freeform 22" id="22"/>
            <p:cNvSpPr/>
            <p:nvPr/>
          </p:nvSpPr>
          <p:spPr>
            <a:xfrm flipH="false" flipV="false" rot="5400000">
              <a:off x="367435" y="-172915"/>
              <a:ext cx="3777152" cy="4122983"/>
            </a:xfrm>
            <a:custGeom>
              <a:avLst/>
              <a:gdLst/>
              <a:ahLst/>
              <a:cxnLst/>
              <a:rect r="r" b="b" t="t" l="l"/>
              <a:pathLst>
                <a:path h="4122983" w="3777152">
                  <a:moveTo>
                    <a:pt x="0" y="0"/>
                  </a:moveTo>
                  <a:lnTo>
                    <a:pt x="3777153" y="0"/>
                  </a:lnTo>
                  <a:lnTo>
                    <a:pt x="3777153" y="4122983"/>
                  </a:lnTo>
                  <a:lnTo>
                    <a:pt x="0" y="41229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-144606" b="0"/>
              </a:stretch>
            </a:blipFill>
          </p:spPr>
        </p:sp>
        <p:sp>
          <p:nvSpPr>
            <p:cNvPr name="TextBox 23" id="23"/>
            <p:cNvSpPr txBox="true"/>
            <p:nvPr/>
          </p:nvSpPr>
          <p:spPr>
            <a:xfrm rot="0">
              <a:off x="0" y="4792243"/>
              <a:ext cx="4979713" cy="13895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431799" indent="-215899" lvl="1">
                <a:lnSpc>
                  <a:spcPts val="2799"/>
                </a:lnSpc>
                <a:buFont typeface="Arial"/>
                <a:buChar char="•"/>
              </a:pPr>
              <a:r>
                <a:rPr lang="en-US" b="true" sz="1999">
                  <a:solidFill>
                    <a:srgbClr val="FFFFFF">
                      <a:alpha val="84706"/>
                    </a:srgbClr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Dual ballots, thresholds</a:t>
              </a:r>
            </a:p>
            <a:p>
              <a:pPr algn="l" marL="431799" indent="-215899" lvl="1">
                <a:lnSpc>
                  <a:spcPts val="2799"/>
                </a:lnSpc>
                <a:buFont typeface="Arial"/>
                <a:buChar char="•"/>
              </a:pPr>
              <a:r>
                <a:rPr lang="en-US" b="true" sz="1999">
                  <a:solidFill>
                    <a:srgbClr val="FFFFFF">
                      <a:alpha val="84706"/>
                    </a:srgbClr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Hard to understand</a:t>
              </a:r>
            </a:p>
            <a:p>
              <a:pPr algn="l" marL="431799" indent="-215899" lvl="1">
                <a:lnSpc>
                  <a:spcPts val="2799"/>
                </a:lnSpc>
                <a:buFont typeface="Arial"/>
                <a:buChar char="•"/>
              </a:pPr>
              <a:r>
                <a:rPr lang="en-US" b="true" sz="1999">
                  <a:solidFill>
                    <a:srgbClr val="FFFFFF">
                      <a:alpha val="84706"/>
                    </a:srgbClr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Risk of disengagement</a:t>
              </a:r>
            </a:p>
          </p:txBody>
        </p:sp>
        <p:sp>
          <p:nvSpPr>
            <p:cNvPr name="TextBox 24" id="24"/>
            <p:cNvSpPr txBox="true"/>
            <p:nvPr/>
          </p:nvSpPr>
          <p:spPr>
            <a:xfrm rot="0">
              <a:off x="489853" y="3820619"/>
              <a:ext cx="3532318" cy="9239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760"/>
                </a:lnSpc>
              </a:pPr>
              <a:r>
                <a:rPr lang="en-US" sz="2300" b="true">
                  <a:solidFill>
                    <a:srgbClr val="FFFFFF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Complexity for Voters</a:t>
              </a:r>
            </a:p>
          </p:txBody>
        </p:sp>
        <p:sp>
          <p:nvSpPr>
            <p:cNvPr name="TextBox 25" id="25"/>
            <p:cNvSpPr txBox="true"/>
            <p:nvPr/>
          </p:nvSpPr>
          <p:spPr>
            <a:xfrm rot="0">
              <a:off x="1772816" y="1473555"/>
              <a:ext cx="966391" cy="9906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299"/>
                </a:lnSpc>
              </a:pPr>
              <a:r>
                <a:rPr lang="en-US" sz="4500" b="true">
                  <a:solidFill>
                    <a:srgbClr val="20212C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03</a:t>
              </a:r>
            </a:p>
          </p:txBody>
        </p:sp>
      </p:grpSp>
      <p:sp>
        <p:nvSpPr>
          <p:cNvPr name="TextBox 26" id="26"/>
          <p:cNvSpPr txBox="true"/>
          <p:nvPr/>
        </p:nvSpPr>
        <p:spPr>
          <a:xfrm rot="0">
            <a:off x="2984861" y="487928"/>
            <a:ext cx="12318277" cy="15811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00"/>
              </a:lnSpc>
              <a:spcBef>
                <a:spcPct val="0"/>
              </a:spcBef>
            </a:pPr>
            <a:r>
              <a:rPr lang="en-US" b="true" sz="4500">
                <a:solidFill>
                  <a:srgbClr val="FFFFFF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Challenges and Criticisms of PR in the Bangladeshi Context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DAGu52pEgvc</dc:identifier>
  <dcterms:modified xsi:type="dcterms:W3CDTF">2011-08-01T06:04:30Z</dcterms:modified>
  <cp:revision>1</cp:revision>
  <dc:title>Proportional Representation (PR) System</dc:title>
</cp:coreProperties>
</file>